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9753600" cy="7315200"/>
  <p:notesSz cx="6858000" cy="9144000"/>
  <p:embeddedFontLst>
    <p:embeddedFont>
      <p:font typeface="Arial Nova Bold Italics" charset="1" panose="020B0804020202090204"/>
      <p:regular r:id="rId39"/>
    </p:embeddedFont>
    <p:embeddedFont>
      <p:font typeface="Arial Nova" charset="1" panose="020B0504020202020204"/>
      <p:regular r:id="rId40"/>
    </p:embeddedFont>
    <p:embeddedFont>
      <p:font typeface="Roboto" charset="1" panose="02000000000000000000"/>
      <p:regular r:id="rId41"/>
    </p:embeddedFont>
    <p:embeddedFont>
      <p:font typeface="Beth Ellen" charset="1" panose="00000000000000000000"/>
      <p:regular r:id="rId42"/>
    </p:embeddedFont>
    <p:embeddedFont>
      <p:font typeface="Roboto Bold" charset="1" panose="02000000000000000000"/>
      <p:regular r:id="rId43"/>
    </p:embeddedFont>
    <p:embeddedFont>
      <p:font typeface="Roboto Bold Italics" charset="1" panose="02000000000000000000"/>
      <p:regular r:id="rId44"/>
    </p:embeddedFont>
    <p:embeddedFont>
      <p:font typeface="Cambria Bold" charset="1" panose="02040803050406030204"/>
      <p:regular r:id="rId45"/>
    </p:embeddedFont>
    <p:embeddedFont>
      <p:font typeface="Arial" charset="1" panose="020B0502020202020204"/>
      <p:regular r:id="rId46"/>
    </p:embeddedFont>
    <p:embeddedFont>
      <p:font typeface="Arial Bold" charset="1" panose="020B0802020202020204"/>
      <p:regular r:id="rId47"/>
    </p:embeddedFont>
    <p:embeddedFont>
      <p:font typeface="Cambria" charset="1" panose="02040503050406030204"/>
      <p:regular r:id="rId48"/>
    </p:embeddedFont>
    <p:embeddedFont>
      <p:font typeface="Roboto Italics" charset="1" panose="02000000000000000000"/>
      <p:regular r:id="rId49"/>
    </p:embeddedFont>
    <p:embeddedFont>
      <p:font typeface="Calibri (MS) Bold" charset="1" panose="020F0702030404030204"/>
      <p:regular r:id="rId51"/>
    </p:embeddedFont>
    <p:embeddedFont>
      <p:font typeface="Calibri (MS)" charset="1" panose="020F0502020204030204"/>
      <p:regular r:id="rId52"/>
    </p:embeddedFont>
    <p:embeddedFont>
      <p:font typeface="Cabin Bold" charset="1" panose="00000800000000000000"/>
      <p:regular r:id="rId58"/>
    </p:embeddedFont>
    <p:embeddedFont>
      <p:font typeface="Cabin" charset="1" panose="00000500000000000000"/>
      <p:regular r:id="rId60"/>
    </p:embeddedFont>
    <p:embeddedFont>
      <p:font typeface="Calibri (MS) Italics" charset="1" panose="020F05020202040A0204"/>
      <p:regular r:id="rId62"/>
    </p:embeddedFont>
    <p:embeddedFont>
      <p:font typeface="Calibri (MS) Bold Italics" charset="1" panose="020F07020304040A0204"/>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notesMasters/notesMaster1.xml" Type="http://schemas.openxmlformats.org/officeDocument/2006/relationships/notesMaster"/><Relationship Id="rId37" Target="theme/theme2.xml" Type="http://schemas.openxmlformats.org/officeDocument/2006/relationships/theme"/><Relationship Id="rId38" Target="notesSlides/notesSlide1.xml" Type="http://schemas.openxmlformats.org/officeDocument/2006/relationships/note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notesSlides/notesSlide2.xml" Type="http://schemas.openxmlformats.org/officeDocument/2006/relationships/notesSlide"/><Relationship Id="rId51" Target="fonts/font51.fntdata" Type="http://schemas.openxmlformats.org/officeDocument/2006/relationships/font"/><Relationship Id="rId52" Target="fonts/font52.fntdata" Type="http://schemas.openxmlformats.org/officeDocument/2006/relationships/font"/><Relationship Id="rId53" Target="notesSlides/notesSlide3.xml" Type="http://schemas.openxmlformats.org/officeDocument/2006/relationships/notesSlide"/><Relationship Id="rId54" Target="notesSlides/notesSlide4.xml" Type="http://schemas.openxmlformats.org/officeDocument/2006/relationships/notesSlide"/><Relationship Id="rId55" Target="notesSlides/notesSlide5.xml" Type="http://schemas.openxmlformats.org/officeDocument/2006/relationships/notesSlide"/><Relationship Id="rId56" Target="notesSlides/notesSlide6.xml" Type="http://schemas.openxmlformats.org/officeDocument/2006/relationships/notesSlide"/><Relationship Id="rId57" Target="notesSlides/notesSlide7.xml" Type="http://schemas.openxmlformats.org/officeDocument/2006/relationships/notesSlide"/><Relationship Id="rId58" Target="fonts/font58.fntdata" Type="http://schemas.openxmlformats.org/officeDocument/2006/relationships/font"/><Relationship Id="rId59" Target="notesSlides/notesSlide8.xml" Type="http://schemas.openxmlformats.org/officeDocument/2006/relationships/notesSlide"/><Relationship Id="rId6" Target="slides/slide1.xml" Type="http://schemas.openxmlformats.org/officeDocument/2006/relationships/slide"/><Relationship Id="rId60" Target="fonts/font60.fntdata" Type="http://schemas.openxmlformats.org/officeDocument/2006/relationships/font"/><Relationship Id="rId61" Target="notesSlides/notesSlide9.xml" Type="http://schemas.openxmlformats.org/officeDocument/2006/relationships/notesSlide"/><Relationship Id="rId62" Target="fonts/font62.fntdata" Type="http://schemas.openxmlformats.org/officeDocument/2006/relationships/font"/><Relationship Id="rId63" Target="fonts/font63.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Hiện tại, chỉ với ModSecurity thôi thì chưa đủ để xây dựng một hệ thống tường lửa có thể dùng được, ta cần phải bổ sung các tập luật giúp ngăn chặn web server khỏi bị tấn công. Tuy nhiên, việc xây dựng lại từ đầu các tập luật giúp chống được những loại tấn công phổ biến là điều không dễ dàng và dễ gây ra sai sót. Ở đây chúng tôi sẽ sử dụng OWASP ModSecurity Core Rule Set, bao gồm những luật thiết yếu giúp web server chống lại được nhiều loại tấn công khác nhau, được xây dựng và phát triển bởi nhiều chuyên gia bảo mật web uy tín thuộc tổ chức OWASP.</a:t>
            </a:r>
          </a:p>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Hiện tại, chỉ với ModSecurity thôi thì chưa đủ để xây dựng một hệ thống tường lửa có thể dùng được, ta cần phải bổ sung các tập luật giúp ngăn chặn web server khỏi bị tấn công. Tuy nhiên, việc xây dựng lại từ đầu các tập luật giúp chống được những loại tấn công phổ biến là điều không dễ dàng và dễ gây ra sai sót. Ở đây chúng tôi sẽ sử dụng OWASP ModSecurity Core Rule Set, bao gồm những luật thiết yếu giúp web server chống lại được nhiều loại tấn công khác nhau, được xây dựng và phát triển bởi nhiều chuyên gia bảo mật web uy tín thuộc tổ chức OWASP.</a:t>
            </a:r>
          </a:p>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Hiện tại, chỉ với ModSecurity thôi thì chưa đủ để xây dựng một hệ thống tường lửa có thể dùng được, ta cần phải bổ sung các tập luật giúp ngăn chặn web server khỏi bị tấn công. Tuy nhiên, việc xây dựng lại từ đầu các tập luật giúp chống được những loại tấn công phổ biến là điều không dễ dàng và dễ gây ra sai sót. Ở đây chúng tôi sẽ sử dụng OWASP ModSecurity Core Rule Set, bao gồm những luật thiết yếu giúp web server chống lại được nhiều loại tấn công khác nhau, được xây dựng và phát triển bởi nhiều chuyên gia bảo mật web uy tín thuộc tổ chức OWASP.</a:t>
            </a:r>
          </a:p>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Hiện tại, chỉ với ModSecurity thôi thì chưa đủ để xây dựng một hệ thống tường lửa có thể dùng được, ta cần phải bổ sung các tập luật giúp ngăn chặn web server khỏi bị tấn công. Tuy nhiên, việc xây dựng lại từ đầu các tập luật giúp chống được những loại tấn công phổ biến là điều không dễ dàng và dễ gây ra sai sót. Ở đây chúng tôi sẽ sử dụng OWASP ModSecurity Core Rule Set, bao gồm những luật thiết yếu giúp web server chống lại được nhiều loại tấn công khác nhau, được xây dựng và phát triển bởi nhiều chuyên gia bảo mật web uy tín thuộc tổ chức OWASP.</a:t>
            </a:r>
          </a:p>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png" Type="http://schemas.openxmlformats.org/officeDocument/2006/relationships/image"/><Relationship Id="rId4"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4.png" Type="http://schemas.openxmlformats.org/officeDocument/2006/relationships/image"/><Relationship Id="rId4" Target="../media/image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8.png" Type="http://schemas.openxmlformats.org/officeDocument/2006/relationships/image"/><Relationship Id="rId4"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4.png" Type="http://schemas.openxmlformats.org/officeDocument/2006/relationships/image"/><Relationship Id="rId4" Target="../media/image6.png" Type="http://schemas.openxmlformats.org/officeDocument/2006/relationships/image"/><Relationship Id="rId5" Target="../media/image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1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8.png" Type="http://schemas.openxmlformats.org/officeDocument/2006/relationships/image"/><Relationship Id="rId4" Target="../media/image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4.png" Type="http://schemas.openxmlformats.org/officeDocument/2006/relationships/image"/><Relationship Id="rId4" Target="../media/image6.png" Type="http://schemas.openxmlformats.org/officeDocument/2006/relationships/image"/><Relationship Id="rId5" Target="../media/image1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4.png" Type="http://schemas.openxmlformats.org/officeDocument/2006/relationships/image"/><Relationship Id="rId4" Target="../media/image6.png" Type="http://schemas.openxmlformats.org/officeDocument/2006/relationships/image"/><Relationship Id="rId5" Target="../media/image1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4.png" Type="http://schemas.openxmlformats.org/officeDocument/2006/relationships/image"/><Relationship Id="rId4" Target="../media/image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1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1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1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8.png" Type="http://schemas.openxmlformats.org/officeDocument/2006/relationships/image"/><Relationship Id="rId4" Target="../media/image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8.png" Type="http://schemas.openxmlformats.org/officeDocument/2006/relationships/image"/><Relationship Id="rId4" Target="../media/image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6.png" Type="http://schemas.openxmlformats.org/officeDocument/2006/relationships/image"/><Relationship Id="rId4"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8.png" Type="http://schemas.openxmlformats.org/officeDocument/2006/relationships/image"/><Relationship Id="rId4"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8.png" Type="http://schemas.openxmlformats.org/officeDocument/2006/relationships/image"/><Relationship Id="rId4"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png" Type="http://schemas.openxmlformats.org/officeDocument/2006/relationships/image"/><Relationship Id="rId4"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png" Type="http://schemas.openxmlformats.org/officeDocument/2006/relationships/image"/><Relationship Id="rId4"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9753600" cy="73152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210566"/>
                  </a:moveTo>
                  <a:cubicBezTo>
                    <a:pt x="0" y="94234"/>
                    <a:pt x="94234" y="0"/>
                    <a:pt x="210566" y="0"/>
                  </a:cubicBezTo>
                  <a:lnTo>
                    <a:pt x="12794235" y="0"/>
                  </a:lnTo>
                  <a:cubicBezTo>
                    <a:pt x="12910566" y="0"/>
                    <a:pt x="13004800" y="94234"/>
                    <a:pt x="13004800" y="210566"/>
                  </a:cubicBezTo>
                  <a:lnTo>
                    <a:pt x="13004800" y="9543034"/>
                  </a:lnTo>
                  <a:cubicBezTo>
                    <a:pt x="13004800" y="9659365"/>
                    <a:pt x="12910566" y="9753600"/>
                    <a:pt x="12794235" y="9753600"/>
                  </a:cubicBezTo>
                  <a:lnTo>
                    <a:pt x="210566" y="9753600"/>
                  </a:lnTo>
                  <a:cubicBezTo>
                    <a:pt x="94234" y="9753600"/>
                    <a:pt x="0" y="9659366"/>
                    <a:pt x="0" y="9543034"/>
                  </a:cubicBezTo>
                  <a:close/>
                </a:path>
              </a:pathLst>
            </a:custGeom>
            <a:solidFill>
              <a:srgbClr val="FFFFFF"/>
            </a:solidFill>
          </p:spPr>
        </p:sp>
      </p:grpSp>
      <p:grpSp>
        <p:nvGrpSpPr>
          <p:cNvPr name="Group 4" id="4"/>
          <p:cNvGrpSpPr/>
          <p:nvPr/>
        </p:nvGrpSpPr>
        <p:grpSpPr>
          <a:xfrm rot="0">
            <a:off x="-45722" y="6719961"/>
            <a:ext cx="9834881" cy="595239"/>
            <a:chOff x="0" y="0"/>
            <a:chExt cx="13113175" cy="793653"/>
          </a:xfrm>
        </p:grpSpPr>
        <p:sp>
          <p:nvSpPr>
            <p:cNvPr name="Freeform 5" id="5"/>
            <p:cNvSpPr/>
            <p:nvPr/>
          </p:nvSpPr>
          <p:spPr>
            <a:xfrm flipH="false" flipV="false" rot="0">
              <a:off x="0" y="0"/>
              <a:ext cx="13113131" cy="793623"/>
            </a:xfrm>
            <a:custGeom>
              <a:avLst/>
              <a:gdLst/>
              <a:ahLst/>
              <a:cxnLst/>
              <a:rect r="r" b="b" t="t" l="l"/>
              <a:pathLst>
                <a:path h="793623" w="13113131">
                  <a:moveTo>
                    <a:pt x="0" y="0"/>
                  </a:moveTo>
                  <a:lnTo>
                    <a:pt x="13113131" y="0"/>
                  </a:lnTo>
                  <a:lnTo>
                    <a:pt x="13113131" y="793623"/>
                  </a:lnTo>
                  <a:lnTo>
                    <a:pt x="0" y="793623"/>
                  </a:lnTo>
                  <a:close/>
                </a:path>
              </a:pathLst>
            </a:custGeom>
            <a:solidFill>
              <a:srgbClr val="000000">
                <a:alpha val="65490"/>
              </a:srgbClr>
            </a:solidFill>
          </p:spPr>
        </p:sp>
        <p:sp>
          <p:nvSpPr>
            <p:cNvPr name="TextBox 6" id="6"/>
            <p:cNvSpPr txBox="true"/>
            <p:nvPr/>
          </p:nvSpPr>
          <p:spPr>
            <a:xfrm>
              <a:off x="0" y="-9525"/>
              <a:ext cx="13113175" cy="803178"/>
            </a:xfrm>
            <a:prstGeom prst="rect">
              <a:avLst/>
            </a:prstGeom>
          </p:spPr>
          <p:txBody>
            <a:bodyPr anchor="ctr" rtlCol="false" tIns="50800" lIns="50800" bIns="50800" rIns="50800"/>
            <a:lstStyle/>
            <a:p>
              <a:pPr algn="ctr">
                <a:lnSpc>
                  <a:spcPts val="1535"/>
                </a:lnSpc>
              </a:pPr>
              <a:r>
                <a:rPr lang="en-US" b="true" sz="1279" i="true">
                  <a:solidFill>
                    <a:srgbClr val="FFFFFF"/>
                  </a:solidFill>
                  <a:latin typeface="Arial Nova Bold Italics"/>
                  <a:ea typeface="Arial Nova Bold Italics"/>
                  <a:cs typeface="Arial Nova Bold Italics"/>
                  <a:sym typeface="Arial Nova Bold Italics"/>
                </a:rPr>
                <a:t>Information Security Lab (InSecLab) – Email: inseclab@uit.edu.vn</a:t>
              </a:r>
            </a:p>
            <a:p>
              <a:pPr algn="ctr">
                <a:lnSpc>
                  <a:spcPts val="1535"/>
                </a:lnSpc>
              </a:pPr>
              <a:r>
                <a:rPr lang="en-US" sz="1279">
                  <a:solidFill>
                    <a:srgbClr val="FFFFFF"/>
                  </a:solidFill>
                  <a:latin typeface="Arial Nova"/>
                  <a:ea typeface="Arial Nova"/>
                  <a:cs typeface="Arial Nova"/>
                  <a:sym typeface="Arial Nova"/>
                </a:rPr>
                <a:t>University of Information Technology (UIT), VNU-HCM</a:t>
              </a:r>
            </a:p>
          </p:txBody>
        </p:sp>
      </p:grpSp>
      <p:sp>
        <p:nvSpPr>
          <p:cNvPr name="AutoShape 7" id="7"/>
          <p:cNvSpPr/>
          <p:nvPr/>
        </p:nvSpPr>
        <p:spPr>
          <a:xfrm rot="21352">
            <a:off x="-30575" y="868629"/>
            <a:ext cx="9814749" cy="0"/>
          </a:xfrm>
          <a:prstGeom prst="line">
            <a:avLst/>
          </a:prstGeom>
          <a:ln cap="rnd" w="47625">
            <a:solidFill>
              <a:srgbClr val="1D78FF"/>
            </a:solidFill>
            <a:prstDash val="solid"/>
            <a:headEnd type="none" len="sm" w="sm"/>
            <a:tailEnd type="none" len="sm" w="sm"/>
          </a:ln>
        </p:spPr>
      </p:sp>
      <p:grpSp>
        <p:nvGrpSpPr>
          <p:cNvPr name="Group 8" id="8"/>
          <p:cNvGrpSpPr/>
          <p:nvPr/>
        </p:nvGrpSpPr>
        <p:grpSpPr>
          <a:xfrm rot="0">
            <a:off x="8386064" y="6733542"/>
            <a:ext cx="586071" cy="543341"/>
            <a:chOff x="0" y="0"/>
            <a:chExt cx="781429" cy="724454"/>
          </a:xfrm>
        </p:grpSpPr>
        <p:sp>
          <p:nvSpPr>
            <p:cNvPr name="Freeform 9" id="9"/>
            <p:cNvSpPr/>
            <p:nvPr/>
          </p:nvSpPr>
          <p:spPr>
            <a:xfrm flipH="false" flipV="false" rot="0">
              <a:off x="0" y="0"/>
              <a:ext cx="781429" cy="724454"/>
            </a:xfrm>
            <a:custGeom>
              <a:avLst/>
              <a:gdLst/>
              <a:ahLst/>
              <a:cxnLst/>
              <a:rect r="r" b="b" t="t" l="l"/>
              <a:pathLst>
                <a:path h="724454" w="781429">
                  <a:moveTo>
                    <a:pt x="0" y="0"/>
                  </a:moveTo>
                  <a:lnTo>
                    <a:pt x="781429" y="0"/>
                  </a:lnTo>
                  <a:lnTo>
                    <a:pt x="781429" y="724454"/>
                  </a:lnTo>
                  <a:lnTo>
                    <a:pt x="0" y="724454"/>
                  </a:lnTo>
                  <a:close/>
                </a:path>
              </a:pathLst>
            </a:custGeom>
            <a:solidFill>
              <a:srgbClr val="000000">
                <a:alpha val="0"/>
              </a:srgbClr>
            </a:solidFill>
          </p:spPr>
        </p:sp>
        <p:sp>
          <p:nvSpPr>
            <p:cNvPr name="TextBox 10" id="10"/>
            <p:cNvSpPr txBox="true"/>
            <p:nvPr/>
          </p:nvSpPr>
          <p:spPr>
            <a:xfrm>
              <a:off x="0" y="-9525"/>
              <a:ext cx="781429" cy="733979"/>
            </a:xfrm>
            <a:prstGeom prst="rect">
              <a:avLst/>
            </a:prstGeom>
          </p:spPr>
          <p:txBody>
            <a:bodyPr anchor="ctr" rtlCol="false" tIns="0" lIns="0" bIns="0" rIns="0"/>
            <a:lstStyle/>
            <a:p>
              <a:pPr algn="ctr">
                <a:lnSpc>
                  <a:spcPts val="1663"/>
                </a:lnSpc>
              </a:pPr>
              <a:r>
                <a:rPr lang="en-US" sz="1386">
                  <a:solidFill>
                    <a:srgbClr val="000000"/>
                  </a:solidFill>
                  <a:latin typeface="Roboto"/>
                  <a:ea typeface="Roboto"/>
                  <a:cs typeface="Roboto"/>
                  <a:sym typeface="Roboto"/>
                </a:rPr>
                <a:t>1</a:t>
              </a:r>
            </a:p>
          </p:txBody>
        </p:sp>
      </p:grpSp>
      <p:grpSp>
        <p:nvGrpSpPr>
          <p:cNvPr name="Group 11" id="11"/>
          <p:cNvGrpSpPr/>
          <p:nvPr/>
        </p:nvGrpSpPr>
        <p:grpSpPr>
          <a:xfrm rot="0">
            <a:off x="-30482" y="-3011"/>
            <a:ext cx="9784082" cy="711036"/>
            <a:chOff x="0" y="0"/>
            <a:chExt cx="13045443" cy="948048"/>
          </a:xfrm>
        </p:grpSpPr>
        <p:sp>
          <p:nvSpPr>
            <p:cNvPr name="Freeform 12" id="12"/>
            <p:cNvSpPr/>
            <p:nvPr/>
          </p:nvSpPr>
          <p:spPr>
            <a:xfrm flipH="false" flipV="false" rot="0">
              <a:off x="0" y="0"/>
              <a:ext cx="13045439" cy="948055"/>
            </a:xfrm>
            <a:custGeom>
              <a:avLst/>
              <a:gdLst/>
              <a:ahLst/>
              <a:cxnLst/>
              <a:rect r="r" b="b" t="t" l="l"/>
              <a:pathLst>
                <a:path h="948055" w="13045439">
                  <a:moveTo>
                    <a:pt x="0" y="0"/>
                  </a:moveTo>
                  <a:lnTo>
                    <a:pt x="13045439" y="0"/>
                  </a:lnTo>
                  <a:lnTo>
                    <a:pt x="13045439" y="948055"/>
                  </a:lnTo>
                  <a:lnTo>
                    <a:pt x="0" y="948055"/>
                  </a:lnTo>
                  <a:close/>
                </a:path>
              </a:pathLst>
            </a:custGeom>
            <a:solidFill>
              <a:srgbClr val="000000">
                <a:alpha val="65490"/>
              </a:srgbClr>
            </a:solidFill>
          </p:spPr>
        </p:sp>
        <p:sp>
          <p:nvSpPr>
            <p:cNvPr name="TextBox 13" id="13"/>
            <p:cNvSpPr txBox="true"/>
            <p:nvPr/>
          </p:nvSpPr>
          <p:spPr>
            <a:xfrm>
              <a:off x="0" y="-9525"/>
              <a:ext cx="13045443" cy="957573"/>
            </a:xfrm>
            <a:prstGeom prst="rect">
              <a:avLst/>
            </a:prstGeom>
          </p:spPr>
          <p:txBody>
            <a:bodyPr anchor="ctr" rtlCol="false" tIns="50800" lIns="50800" bIns="50800" rIns="50800"/>
            <a:lstStyle/>
            <a:p>
              <a:pPr algn="ctr">
                <a:lnSpc>
                  <a:spcPts val="1920"/>
                </a:lnSpc>
              </a:pPr>
              <a:r>
                <a:rPr lang="en-US" sz="1600">
                  <a:solidFill>
                    <a:srgbClr val="FFFFFF"/>
                  </a:solidFill>
                  <a:latin typeface="Beth Ellen"/>
                  <a:ea typeface="Beth Ellen"/>
                  <a:cs typeface="Beth Ellen"/>
                  <a:sym typeface="Beth Ellen"/>
                </a:rPr>
                <a:t>Trường Đại học Công nghệ Thông tin – Đại học Quốc gia TP. Hồ Chí Minh</a:t>
              </a:r>
            </a:p>
          </p:txBody>
        </p:sp>
      </p:grpSp>
      <p:grpSp>
        <p:nvGrpSpPr>
          <p:cNvPr name="Group 14" id="14"/>
          <p:cNvGrpSpPr>
            <a:grpSpLocks noChangeAspect="true"/>
          </p:cNvGrpSpPr>
          <p:nvPr/>
        </p:nvGrpSpPr>
        <p:grpSpPr>
          <a:xfrm rot="0">
            <a:off x="-13547" y="708025"/>
            <a:ext cx="9753599" cy="5589601"/>
            <a:chOff x="0" y="0"/>
            <a:chExt cx="13004799" cy="7452801"/>
          </a:xfrm>
        </p:grpSpPr>
        <p:sp>
          <p:nvSpPr>
            <p:cNvPr name="Freeform 15" id="15"/>
            <p:cNvSpPr/>
            <p:nvPr/>
          </p:nvSpPr>
          <p:spPr>
            <a:xfrm flipH="false" flipV="false" rot="0">
              <a:off x="0" y="0"/>
              <a:ext cx="13004800" cy="7452741"/>
            </a:xfrm>
            <a:custGeom>
              <a:avLst/>
              <a:gdLst/>
              <a:ahLst/>
              <a:cxnLst/>
              <a:rect r="r" b="b" t="t" l="l"/>
              <a:pathLst>
                <a:path h="7452741" w="13004800">
                  <a:moveTo>
                    <a:pt x="0" y="0"/>
                  </a:moveTo>
                  <a:lnTo>
                    <a:pt x="13004800" y="0"/>
                  </a:lnTo>
                  <a:lnTo>
                    <a:pt x="13004800" y="7452741"/>
                  </a:lnTo>
                  <a:lnTo>
                    <a:pt x="0" y="7452741"/>
                  </a:lnTo>
                  <a:lnTo>
                    <a:pt x="0" y="0"/>
                  </a:lnTo>
                  <a:close/>
                </a:path>
              </a:pathLst>
            </a:custGeom>
            <a:blipFill>
              <a:blip r:embed="rId3"/>
              <a:stretch>
                <a:fillRect l="-609" t="-9168" r="-1116" b="-9169"/>
              </a:stretch>
            </a:blipFill>
          </p:spPr>
        </p:sp>
      </p:grpSp>
      <p:grpSp>
        <p:nvGrpSpPr>
          <p:cNvPr name="Group 16" id="16"/>
          <p:cNvGrpSpPr/>
          <p:nvPr/>
        </p:nvGrpSpPr>
        <p:grpSpPr>
          <a:xfrm rot="0">
            <a:off x="639963" y="-18627"/>
            <a:ext cx="863716" cy="709686"/>
            <a:chOff x="0" y="0"/>
            <a:chExt cx="1151622" cy="946249"/>
          </a:xfrm>
        </p:grpSpPr>
        <p:sp>
          <p:nvSpPr>
            <p:cNvPr name="Freeform 17" id="17"/>
            <p:cNvSpPr/>
            <p:nvPr/>
          </p:nvSpPr>
          <p:spPr>
            <a:xfrm flipH="false" flipV="false" rot="0">
              <a:off x="6731" y="6731"/>
              <a:ext cx="1138174" cy="932688"/>
            </a:xfrm>
            <a:custGeom>
              <a:avLst/>
              <a:gdLst/>
              <a:ahLst/>
              <a:cxnLst/>
              <a:rect r="r" b="b" t="t" l="l"/>
              <a:pathLst>
                <a:path h="932688" w="1138174">
                  <a:moveTo>
                    <a:pt x="0" y="0"/>
                  </a:moveTo>
                  <a:lnTo>
                    <a:pt x="1138174" y="0"/>
                  </a:lnTo>
                  <a:lnTo>
                    <a:pt x="1138174" y="932688"/>
                  </a:lnTo>
                  <a:lnTo>
                    <a:pt x="0" y="932688"/>
                  </a:lnTo>
                </a:path>
              </a:pathLst>
            </a:custGeom>
            <a:solidFill>
              <a:srgbClr val="FFFFFF"/>
            </a:solidFill>
          </p:spPr>
        </p:sp>
        <p:sp>
          <p:nvSpPr>
            <p:cNvPr name="Freeform 18" id="18"/>
            <p:cNvSpPr/>
            <p:nvPr/>
          </p:nvSpPr>
          <p:spPr>
            <a:xfrm flipH="false" flipV="false" rot="0">
              <a:off x="6731" y="0"/>
              <a:ext cx="1144905" cy="946150"/>
            </a:xfrm>
            <a:custGeom>
              <a:avLst/>
              <a:gdLst/>
              <a:ahLst/>
              <a:cxnLst/>
              <a:rect r="r" b="b" t="t" l="l"/>
              <a:pathLst>
                <a:path h="946150" w="1144905">
                  <a:moveTo>
                    <a:pt x="0" y="0"/>
                  </a:moveTo>
                  <a:lnTo>
                    <a:pt x="1138174" y="0"/>
                  </a:lnTo>
                  <a:cubicBezTo>
                    <a:pt x="1141857" y="0"/>
                    <a:pt x="1144905" y="3048"/>
                    <a:pt x="1144905" y="6731"/>
                  </a:cubicBezTo>
                  <a:lnTo>
                    <a:pt x="1144905" y="939419"/>
                  </a:lnTo>
                  <a:cubicBezTo>
                    <a:pt x="1144905" y="943102"/>
                    <a:pt x="1141857" y="946150"/>
                    <a:pt x="1138174" y="946150"/>
                  </a:cubicBezTo>
                  <a:lnTo>
                    <a:pt x="0" y="946150"/>
                  </a:lnTo>
                  <a:lnTo>
                    <a:pt x="0" y="932688"/>
                  </a:lnTo>
                  <a:lnTo>
                    <a:pt x="1138174" y="932688"/>
                  </a:lnTo>
                  <a:lnTo>
                    <a:pt x="1138174" y="939419"/>
                  </a:lnTo>
                  <a:lnTo>
                    <a:pt x="1131443" y="939419"/>
                  </a:lnTo>
                  <a:lnTo>
                    <a:pt x="1131443" y="6731"/>
                  </a:lnTo>
                  <a:lnTo>
                    <a:pt x="1138174" y="6731"/>
                  </a:lnTo>
                  <a:lnTo>
                    <a:pt x="1138174" y="13462"/>
                  </a:lnTo>
                  <a:lnTo>
                    <a:pt x="0" y="13462"/>
                  </a:lnTo>
                  <a:close/>
                </a:path>
              </a:pathLst>
            </a:custGeom>
            <a:solidFill>
              <a:srgbClr val="000000"/>
            </a:solidFill>
          </p:spPr>
        </p:sp>
      </p:grpSp>
      <p:grpSp>
        <p:nvGrpSpPr>
          <p:cNvPr name="Group 19" id="19"/>
          <p:cNvGrpSpPr/>
          <p:nvPr/>
        </p:nvGrpSpPr>
        <p:grpSpPr>
          <a:xfrm rot="0">
            <a:off x="8087786" y="-6398"/>
            <a:ext cx="1408852" cy="709310"/>
            <a:chOff x="0" y="0"/>
            <a:chExt cx="1878470" cy="945746"/>
          </a:xfrm>
        </p:grpSpPr>
        <p:sp>
          <p:nvSpPr>
            <p:cNvPr name="Freeform 20" id="20"/>
            <p:cNvSpPr/>
            <p:nvPr/>
          </p:nvSpPr>
          <p:spPr>
            <a:xfrm flipH="false" flipV="false" rot="0">
              <a:off x="4572" y="4572"/>
              <a:ext cx="1869440" cy="936625"/>
            </a:xfrm>
            <a:custGeom>
              <a:avLst/>
              <a:gdLst/>
              <a:ahLst/>
              <a:cxnLst/>
              <a:rect r="r" b="b" t="t" l="l"/>
              <a:pathLst>
                <a:path h="936625" w="1869440">
                  <a:moveTo>
                    <a:pt x="0" y="0"/>
                  </a:moveTo>
                  <a:lnTo>
                    <a:pt x="1869440" y="0"/>
                  </a:lnTo>
                  <a:lnTo>
                    <a:pt x="1869440" y="936625"/>
                  </a:lnTo>
                  <a:lnTo>
                    <a:pt x="0" y="936625"/>
                  </a:lnTo>
                </a:path>
              </a:pathLst>
            </a:custGeom>
            <a:solidFill>
              <a:srgbClr val="FFFFFF"/>
            </a:solidFill>
          </p:spPr>
        </p:sp>
        <p:sp>
          <p:nvSpPr>
            <p:cNvPr name="Freeform 21" id="21"/>
            <p:cNvSpPr/>
            <p:nvPr/>
          </p:nvSpPr>
          <p:spPr>
            <a:xfrm flipH="false" flipV="false" rot="0">
              <a:off x="4572" y="0"/>
              <a:ext cx="1874012" cy="945769"/>
            </a:xfrm>
            <a:custGeom>
              <a:avLst/>
              <a:gdLst/>
              <a:ahLst/>
              <a:cxnLst/>
              <a:rect r="r" b="b" t="t" l="l"/>
              <a:pathLst>
                <a:path h="945769" w="1874012">
                  <a:moveTo>
                    <a:pt x="0" y="0"/>
                  </a:moveTo>
                  <a:lnTo>
                    <a:pt x="1869440" y="0"/>
                  </a:lnTo>
                  <a:cubicBezTo>
                    <a:pt x="1871980" y="0"/>
                    <a:pt x="1874012" y="2032"/>
                    <a:pt x="1874012" y="4572"/>
                  </a:cubicBezTo>
                  <a:lnTo>
                    <a:pt x="1874012" y="941197"/>
                  </a:lnTo>
                  <a:cubicBezTo>
                    <a:pt x="1874012" y="943737"/>
                    <a:pt x="1871980" y="945769"/>
                    <a:pt x="1869440" y="945769"/>
                  </a:cubicBezTo>
                  <a:lnTo>
                    <a:pt x="0" y="945769"/>
                  </a:lnTo>
                  <a:lnTo>
                    <a:pt x="0" y="936752"/>
                  </a:lnTo>
                  <a:lnTo>
                    <a:pt x="1869440" y="936752"/>
                  </a:lnTo>
                  <a:lnTo>
                    <a:pt x="1869440" y="941324"/>
                  </a:lnTo>
                  <a:lnTo>
                    <a:pt x="1864868" y="941324"/>
                  </a:lnTo>
                  <a:lnTo>
                    <a:pt x="1864868" y="4572"/>
                  </a:lnTo>
                  <a:lnTo>
                    <a:pt x="1869440" y="4572"/>
                  </a:lnTo>
                  <a:lnTo>
                    <a:pt x="1869440" y="9017"/>
                  </a:lnTo>
                  <a:lnTo>
                    <a:pt x="0" y="9017"/>
                  </a:lnTo>
                  <a:close/>
                </a:path>
              </a:pathLst>
            </a:custGeom>
            <a:solidFill>
              <a:srgbClr val="000000"/>
            </a:solidFill>
          </p:spPr>
        </p:sp>
      </p:grpSp>
      <p:grpSp>
        <p:nvGrpSpPr>
          <p:cNvPr name="Group 22" id="22"/>
          <p:cNvGrpSpPr/>
          <p:nvPr/>
        </p:nvGrpSpPr>
        <p:grpSpPr>
          <a:xfrm rot="0">
            <a:off x="-3" y="5668747"/>
            <a:ext cx="9753601" cy="1035316"/>
            <a:chOff x="0" y="0"/>
            <a:chExt cx="13004801" cy="1380422"/>
          </a:xfrm>
        </p:grpSpPr>
        <p:sp>
          <p:nvSpPr>
            <p:cNvPr name="Freeform 23" id="23"/>
            <p:cNvSpPr/>
            <p:nvPr/>
          </p:nvSpPr>
          <p:spPr>
            <a:xfrm flipH="false" flipV="false" rot="0">
              <a:off x="0" y="0"/>
              <a:ext cx="13004800" cy="1380363"/>
            </a:xfrm>
            <a:custGeom>
              <a:avLst/>
              <a:gdLst/>
              <a:ahLst/>
              <a:cxnLst/>
              <a:rect r="r" b="b" t="t" l="l"/>
              <a:pathLst>
                <a:path h="1380363" w="13004800">
                  <a:moveTo>
                    <a:pt x="0" y="0"/>
                  </a:moveTo>
                  <a:lnTo>
                    <a:pt x="13004800" y="0"/>
                  </a:lnTo>
                  <a:lnTo>
                    <a:pt x="13004800" y="1380363"/>
                  </a:lnTo>
                  <a:lnTo>
                    <a:pt x="0" y="1380363"/>
                  </a:lnTo>
                  <a:close/>
                </a:path>
              </a:pathLst>
            </a:custGeom>
            <a:solidFill>
              <a:srgbClr val="FFFFFF"/>
            </a:solidFill>
          </p:spPr>
        </p:sp>
      </p:grpSp>
      <p:grpSp>
        <p:nvGrpSpPr>
          <p:cNvPr name="Group 24" id="24"/>
          <p:cNvGrpSpPr>
            <a:grpSpLocks noChangeAspect="true"/>
          </p:cNvGrpSpPr>
          <p:nvPr/>
        </p:nvGrpSpPr>
        <p:grpSpPr>
          <a:xfrm rot="0">
            <a:off x="687257" y="46151"/>
            <a:ext cx="763710" cy="634685"/>
            <a:chOff x="0" y="0"/>
            <a:chExt cx="1018280" cy="846246"/>
          </a:xfrm>
        </p:grpSpPr>
        <p:sp>
          <p:nvSpPr>
            <p:cNvPr name="Freeform 25" id="25" descr="Káº¿t quáº£ hÃ¬nh áº£nh cho uit logo png"/>
            <p:cNvSpPr/>
            <p:nvPr/>
          </p:nvSpPr>
          <p:spPr>
            <a:xfrm flipH="false" flipV="false" rot="0">
              <a:off x="0" y="0"/>
              <a:ext cx="1018286" cy="846201"/>
            </a:xfrm>
            <a:custGeom>
              <a:avLst/>
              <a:gdLst/>
              <a:ahLst/>
              <a:cxnLst/>
              <a:rect r="r" b="b" t="t" l="l"/>
              <a:pathLst>
                <a:path h="846201" w="1018286">
                  <a:moveTo>
                    <a:pt x="0" y="0"/>
                  </a:moveTo>
                  <a:lnTo>
                    <a:pt x="1018286" y="0"/>
                  </a:lnTo>
                  <a:lnTo>
                    <a:pt x="1018286" y="846201"/>
                  </a:lnTo>
                  <a:lnTo>
                    <a:pt x="0" y="846201"/>
                  </a:lnTo>
                  <a:lnTo>
                    <a:pt x="0" y="0"/>
                  </a:lnTo>
                  <a:close/>
                </a:path>
              </a:pathLst>
            </a:custGeom>
            <a:blipFill>
              <a:blip r:embed="rId4"/>
              <a:stretch>
                <a:fillRect l="0" t="0" r="-5381" b="-2267"/>
              </a:stretch>
            </a:blipFill>
          </p:spPr>
        </p:sp>
      </p:grpSp>
      <p:grpSp>
        <p:nvGrpSpPr>
          <p:cNvPr name="Group 26" id="26"/>
          <p:cNvGrpSpPr>
            <a:grpSpLocks noChangeAspect="true"/>
          </p:cNvGrpSpPr>
          <p:nvPr/>
        </p:nvGrpSpPr>
        <p:grpSpPr>
          <a:xfrm rot="0">
            <a:off x="8121325" y="147442"/>
            <a:ext cx="1341772" cy="476375"/>
            <a:chOff x="0" y="0"/>
            <a:chExt cx="1789029" cy="635167"/>
          </a:xfrm>
        </p:grpSpPr>
        <p:sp>
          <p:nvSpPr>
            <p:cNvPr name="Freeform 27" id="27" descr="See the source image"/>
            <p:cNvSpPr/>
            <p:nvPr/>
          </p:nvSpPr>
          <p:spPr>
            <a:xfrm flipH="false" flipV="false" rot="0">
              <a:off x="0" y="0"/>
              <a:ext cx="1789049" cy="635127"/>
            </a:xfrm>
            <a:custGeom>
              <a:avLst/>
              <a:gdLst/>
              <a:ahLst/>
              <a:cxnLst/>
              <a:rect r="r" b="b" t="t" l="l"/>
              <a:pathLst>
                <a:path h="635127" w="1789049">
                  <a:moveTo>
                    <a:pt x="0" y="0"/>
                  </a:moveTo>
                  <a:lnTo>
                    <a:pt x="1789049" y="0"/>
                  </a:lnTo>
                  <a:lnTo>
                    <a:pt x="1789049" y="635127"/>
                  </a:lnTo>
                  <a:lnTo>
                    <a:pt x="0" y="635127"/>
                  </a:lnTo>
                  <a:lnTo>
                    <a:pt x="0" y="0"/>
                  </a:lnTo>
                  <a:close/>
                </a:path>
              </a:pathLst>
            </a:custGeom>
            <a:blipFill>
              <a:blip r:embed="rId5"/>
              <a:stretch>
                <a:fillRect l="0" t="0" r="-20" b="-6"/>
              </a:stretch>
            </a:blipFill>
          </p:spPr>
        </p:sp>
      </p:grpSp>
      <p:grpSp>
        <p:nvGrpSpPr>
          <p:cNvPr name="Group 28" id="28"/>
          <p:cNvGrpSpPr/>
          <p:nvPr/>
        </p:nvGrpSpPr>
        <p:grpSpPr>
          <a:xfrm rot="0">
            <a:off x="-2" y="3962400"/>
            <a:ext cx="9753601" cy="2766060"/>
            <a:chOff x="0" y="0"/>
            <a:chExt cx="13004801" cy="3688080"/>
          </a:xfrm>
        </p:grpSpPr>
        <p:sp>
          <p:nvSpPr>
            <p:cNvPr name="Freeform 29" id="29"/>
            <p:cNvSpPr/>
            <p:nvPr/>
          </p:nvSpPr>
          <p:spPr>
            <a:xfrm flipH="false" flipV="false" rot="0">
              <a:off x="0" y="0"/>
              <a:ext cx="13004800" cy="3688080"/>
            </a:xfrm>
            <a:custGeom>
              <a:avLst/>
              <a:gdLst/>
              <a:ahLst/>
              <a:cxnLst/>
              <a:rect r="r" b="b" t="t" l="l"/>
              <a:pathLst>
                <a:path h="3688080" w="13004800">
                  <a:moveTo>
                    <a:pt x="0" y="0"/>
                  </a:moveTo>
                  <a:lnTo>
                    <a:pt x="13004800" y="0"/>
                  </a:lnTo>
                  <a:lnTo>
                    <a:pt x="13004800" y="3688080"/>
                  </a:lnTo>
                  <a:lnTo>
                    <a:pt x="0" y="3688080"/>
                  </a:lnTo>
                  <a:close/>
                </a:path>
              </a:pathLst>
            </a:custGeom>
            <a:solidFill>
              <a:srgbClr val="222A35">
                <a:alpha val="48627"/>
              </a:srgbClr>
            </a:solidFill>
          </p:spPr>
        </p:sp>
        <p:sp>
          <p:nvSpPr>
            <p:cNvPr name="TextBox 30" id="30"/>
            <p:cNvSpPr txBox="true"/>
            <p:nvPr/>
          </p:nvSpPr>
          <p:spPr>
            <a:xfrm>
              <a:off x="0" y="-9525"/>
              <a:ext cx="13004801" cy="3697605"/>
            </a:xfrm>
            <a:prstGeom prst="rect">
              <a:avLst/>
            </a:prstGeom>
          </p:spPr>
          <p:txBody>
            <a:bodyPr anchor="b" rtlCol="false" tIns="50800" lIns="50800" bIns="50800" rIns="50800"/>
            <a:lstStyle/>
            <a:p>
              <a:pPr algn="r">
                <a:lnSpc>
                  <a:spcPts val="2560"/>
                </a:lnSpc>
              </a:pPr>
              <a:r>
                <a:rPr lang="en-US" sz="2133" b="true">
                  <a:solidFill>
                    <a:srgbClr val="F8CBAD"/>
                  </a:solidFill>
                  <a:latin typeface="Roboto Bold"/>
                  <a:ea typeface="Roboto Bold"/>
                  <a:cs typeface="Roboto Bold"/>
                  <a:sym typeface="Roboto Bold"/>
                </a:rPr>
                <a:t>Nhóm báo cáo: </a:t>
              </a:r>
              <a:r>
                <a:rPr lang="en-US" sz="2133" b="true">
                  <a:solidFill>
                    <a:srgbClr val="FFFFFF"/>
                  </a:solidFill>
                  <a:latin typeface="Roboto Bold"/>
                  <a:ea typeface="Roboto Bold"/>
                  <a:cs typeface="Roboto Bold"/>
                  <a:sym typeface="Roboto Bold"/>
                </a:rPr>
                <a:t>Trần Vỹ Khang – Nguyễn Đặng Nguyên Khang</a:t>
              </a:r>
            </a:p>
            <a:p>
              <a:pPr algn="r">
                <a:lnSpc>
                  <a:spcPts val="1535"/>
                </a:lnSpc>
              </a:pPr>
              <a:r>
                <a:rPr lang="en-US" b="true" sz="1279" i="true">
                  <a:solidFill>
                    <a:srgbClr val="FFFFFF"/>
                  </a:solidFill>
                  <a:latin typeface="Roboto Bold Italics"/>
                  <a:ea typeface="Roboto Bold Italics"/>
                  <a:cs typeface="Roboto Bold Italics"/>
                  <a:sym typeface="Roboto Bold Italics"/>
                </a:rPr>
                <a:t>Phòng thí nghiệm An toàn thông tin (InSecLab)</a:t>
              </a:r>
            </a:p>
            <a:p>
              <a:pPr algn="r">
                <a:lnSpc>
                  <a:spcPts val="1535"/>
                </a:lnSpc>
              </a:pPr>
              <a:r>
                <a:rPr lang="en-US" b="true" sz="1279" i="true">
                  <a:solidFill>
                    <a:srgbClr val="FFFFFF"/>
                  </a:solidFill>
                  <a:latin typeface="Roboto Bold Italics"/>
                  <a:ea typeface="Roboto Bold Italics"/>
                  <a:cs typeface="Roboto Bold Italics"/>
                  <a:sym typeface="Roboto Bold Italics"/>
                </a:rPr>
                <a:t>Trường ĐH Công nghệ Thông Tin, ĐHQG TP. HCM</a:t>
              </a:r>
            </a:p>
          </p:txBody>
        </p:sp>
      </p:grpSp>
      <p:grpSp>
        <p:nvGrpSpPr>
          <p:cNvPr name="Group 31" id="31"/>
          <p:cNvGrpSpPr/>
          <p:nvPr/>
        </p:nvGrpSpPr>
        <p:grpSpPr>
          <a:xfrm rot="0">
            <a:off x="-1031218" y="4034965"/>
            <a:ext cx="10527856" cy="1480828"/>
            <a:chOff x="0" y="0"/>
            <a:chExt cx="14037141" cy="1974437"/>
          </a:xfrm>
        </p:grpSpPr>
        <p:sp>
          <p:nvSpPr>
            <p:cNvPr name="Freeform 32" id="32"/>
            <p:cNvSpPr/>
            <p:nvPr/>
          </p:nvSpPr>
          <p:spPr>
            <a:xfrm flipH="false" flipV="false" rot="0">
              <a:off x="0" y="0"/>
              <a:ext cx="14037142" cy="1974437"/>
            </a:xfrm>
            <a:custGeom>
              <a:avLst/>
              <a:gdLst/>
              <a:ahLst/>
              <a:cxnLst/>
              <a:rect r="r" b="b" t="t" l="l"/>
              <a:pathLst>
                <a:path h="1974437" w="14037142">
                  <a:moveTo>
                    <a:pt x="0" y="0"/>
                  </a:moveTo>
                  <a:lnTo>
                    <a:pt x="14037142" y="0"/>
                  </a:lnTo>
                  <a:lnTo>
                    <a:pt x="14037142" y="1974437"/>
                  </a:lnTo>
                  <a:lnTo>
                    <a:pt x="0" y="1974437"/>
                  </a:lnTo>
                  <a:close/>
                </a:path>
              </a:pathLst>
            </a:custGeom>
            <a:solidFill>
              <a:srgbClr val="000000">
                <a:alpha val="0"/>
              </a:srgbClr>
            </a:solidFill>
          </p:spPr>
        </p:sp>
        <p:sp>
          <p:nvSpPr>
            <p:cNvPr name="TextBox 33" id="33"/>
            <p:cNvSpPr txBox="true"/>
            <p:nvPr/>
          </p:nvSpPr>
          <p:spPr>
            <a:xfrm>
              <a:off x="0" y="-19050"/>
              <a:ext cx="14037141" cy="1993487"/>
            </a:xfrm>
            <a:prstGeom prst="rect">
              <a:avLst/>
            </a:prstGeom>
          </p:spPr>
          <p:txBody>
            <a:bodyPr anchor="ctr" rtlCol="false" tIns="0" lIns="0" bIns="0" rIns="0"/>
            <a:lstStyle/>
            <a:p>
              <a:pPr algn="r">
                <a:lnSpc>
                  <a:spcPts val="3224"/>
                </a:lnSpc>
              </a:pPr>
              <a:r>
                <a:rPr lang="en-US" sz="2686" b="true">
                  <a:solidFill>
                    <a:srgbClr val="FFFFFF"/>
                  </a:solidFill>
                  <a:latin typeface="Roboto Bold"/>
                  <a:ea typeface="Roboto Bold"/>
                  <a:cs typeface="Roboto Bold"/>
                  <a:sym typeface="Roboto Bold"/>
                </a:rPr>
                <a:t>RESEARCH ON </a:t>
              </a:r>
              <a:r>
                <a:rPr lang="en-US" sz="2686" b="true">
                  <a:solidFill>
                    <a:srgbClr val="71D03E"/>
                  </a:solidFill>
                  <a:latin typeface="Roboto Bold"/>
                  <a:ea typeface="Roboto Bold"/>
                  <a:cs typeface="Roboto Bold"/>
                  <a:sym typeface="Roboto Bold"/>
                </a:rPr>
                <a:t>AUTOMATED PENETRATION TESTING</a:t>
              </a:r>
            </a:p>
            <a:p>
              <a:pPr algn="r">
                <a:lnSpc>
                  <a:spcPts val="3224"/>
                </a:lnSpc>
              </a:pPr>
              <a:r>
                <a:rPr lang="en-US" sz="2686" b="true">
                  <a:solidFill>
                    <a:srgbClr val="71D03E"/>
                  </a:solidFill>
                  <a:latin typeface="Roboto Bold"/>
                  <a:ea typeface="Roboto Bold"/>
                  <a:cs typeface="Roboto Bold"/>
                  <a:sym typeface="Roboto Bold"/>
                </a:rPr>
                <a:t>SOLUTIONS</a:t>
              </a:r>
              <a:r>
                <a:rPr lang="en-US" sz="2686" b="true">
                  <a:solidFill>
                    <a:srgbClr val="FFFFFF"/>
                  </a:solidFill>
                  <a:latin typeface="Roboto Bold"/>
                  <a:ea typeface="Roboto Bold"/>
                  <a:cs typeface="Roboto Bold"/>
                  <a:sym typeface="Roboto Bold"/>
                </a:rPr>
                <a:t> USING </a:t>
              </a:r>
              <a:r>
                <a:rPr lang="en-US" sz="2686" b="true">
                  <a:solidFill>
                    <a:srgbClr val="71D03E"/>
                  </a:solidFill>
                  <a:latin typeface="Roboto Bold"/>
                  <a:ea typeface="Roboto Bold"/>
                  <a:cs typeface="Roboto Bold"/>
                  <a:sym typeface="Roboto Bold"/>
                </a:rPr>
                <a:t>LARGE LANGUAGE MODELS</a:t>
              </a:r>
            </a:p>
          </p:txBody>
        </p:sp>
      </p:grpSp>
      <p:grpSp>
        <p:nvGrpSpPr>
          <p:cNvPr name="Group 34" id="34"/>
          <p:cNvGrpSpPr>
            <a:grpSpLocks noChangeAspect="true"/>
          </p:cNvGrpSpPr>
          <p:nvPr/>
        </p:nvGrpSpPr>
        <p:grpSpPr>
          <a:xfrm rot="0">
            <a:off x="529798" y="4775379"/>
            <a:ext cx="1759287" cy="1786734"/>
            <a:chOff x="0" y="0"/>
            <a:chExt cx="2345717" cy="2382312"/>
          </a:xfrm>
        </p:grpSpPr>
        <p:sp>
          <p:nvSpPr>
            <p:cNvPr name="Freeform 35" id="35" descr="Ảnh có chứa văn bản, đồng hồ, đồng hồ đo  Mô tả được tự động tạo"/>
            <p:cNvSpPr/>
            <p:nvPr/>
          </p:nvSpPr>
          <p:spPr>
            <a:xfrm flipH="false" flipV="false" rot="0">
              <a:off x="0" y="0"/>
              <a:ext cx="2345690" cy="2382266"/>
            </a:xfrm>
            <a:custGeom>
              <a:avLst/>
              <a:gdLst/>
              <a:ahLst/>
              <a:cxnLst/>
              <a:rect r="r" b="b" t="t" l="l"/>
              <a:pathLst>
                <a:path h="2382266" w="2345690">
                  <a:moveTo>
                    <a:pt x="0" y="0"/>
                  </a:moveTo>
                  <a:lnTo>
                    <a:pt x="2345690" y="0"/>
                  </a:lnTo>
                  <a:lnTo>
                    <a:pt x="2345690" y="2382266"/>
                  </a:lnTo>
                  <a:lnTo>
                    <a:pt x="0" y="2382266"/>
                  </a:lnTo>
                  <a:lnTo>
                    <a:pt x="0" y="0"/>
                  </a:lnTo>
                  <a:close/>
                </a:path>
              </a:pathLst>
            </a:custGeom>
            <a:blipFill>
              <a:blip r:embed="rId6"/>
              <a:stretch>
                <a:fillRect l="-780" t="0" r="-781" b="-1"/>
              </a:stretch>
            </a:blipFill>
          </p:spPr>
        </p:sp>
      </p:grpSp>
      <p:sp>
        <p:nvSpPr>
          <p:cNvPr name="AutoShape 36" id="36"/>
          <p:cNvSpPr/>
          <p:nvPr/>
        </p:nvSpPr>
        <p:spPr>
          <a:xfrm rot="4672">
            <a:off x="2284002" y="5669010"/>
            <a:ext cx="7474679" cy="0"/>
          </a:xfrm>
          <a:prstGeom prst="line">
            <a:avLst/>
          </a:prstGeom>
          <a:ln cap="rnd" w="9525">
            <a:solidFill>
              <a:srgbClr val="FFFFFF"/>
            </a:solidFill>
            <a:prstDash val="solid"/>
            <a:headEnd type="none" len="sm" w="sm"/>
            <a:tailEnd type="none" len="sm" w="sm"/>
          </a:ln>
        </p:spPr>
      </p:sp>
      <p:grpSp>
        <p:nvGrpSpPr>
          <p:cNvPr name="Group 37" id="37"/>
          <p:cNvGrpSpPr>
            <a:grpSpLocks noChangeAspect="true"/>
          </p:cNvGrpSpPr>
          <p:nvPr/>
        </p:nvGrpSpPr>
        <p:grpSpPr>
          <a:xfrm rot="0">
            <a:off x="5393470" y="1402634"/>
            <a:ext cx="1225260" cy="1225260"/>
            <a:chOff x="0" y="0"/>
            <a:chExt cx="1633680" cy="1633680"/>
          </a:xfrm>
        </p:grpSpPr>
        <p:sp>
          <p:nvSpPr>
            <p:cNvPr name="Freeform 38" id="38" descr="Trang chủ - NC - Khoa Mạng máy tính và Truyền thông - UIT"/>
            <p:cNvSpPr/>
            <p:nvPr/>
          </p:nvSpPr>
          <p:spPr>
            <a:xfrm flipH="false" flipV="false" rot="0">
              <a:off x="0" y="0"/>
              <a:ext cx="1633728" cy="1633728"/>
            </a:xfrm>
            <a:custGeom>
              <a:avLst/>
              <a:gdLst/>
              <a:ahLst/>
              <a:cxnLst/>
              <a:rect r="r" b="b" t="t" l="l"/>
              <a:pathLst>
                <a:path h="1633728" w="1633728">
                  <a:moveTo>
                    <a:pt x="0" y="0"/>
                  </a:moveTo>
                  <a:lnTo>
                    <a:pt x="1633728" y="0"/>
                  </a:lnTo>
                  <a:lnTo>
                    <a:pt x="1633728" y="1633728"/>
                  </a:lnTo>
                  <a:lnTo>
                    <a:pt x="0" y="1633728"/>
                  </a:lnTo>
                  <a:lnTo>
                    <a:pt x="0" y="0"/>
                  </a:lnTo>
                  <a:close/>
                </a:path>
              </a:pathLst>
            </a:custGeom>
            <a:blipFill>
              <a:blip r:embed="rId7"/>
              <a:stretch>
                <a:fillRect l="0" t="0" r="2" b="2"/>
              </a:stretch>
            </a:blipFill>
          </p:spPr>
        </p:sp>
      </p:grpSp>
      <p:grpSp>
        <p:nvGrpSpPr>
          <p:cNvPr name="Group 39" id="39"/>
          <p:cNvGrpSpPr/>
          <p:nvPr/>
        </p:nvGrpSpPr>
        <p:grpSpPr>
          <a:xfrm rot="0">
            <a:off x="1157624" y="1591215"/>
            <a:ext cx="3971109" cy="1726703"/>
            <a:chOff x="0" y="0"/>
            <a:chExt cx="5826687" cy="2533539"/>
          </a:xfrm>
        </p:grpSpPr>
        <p:sp>
          <p:nvSpPr>
            <p:cNvPr name="Freeform 40" id="40"/>
            <p:cNvSpPr/>
            <p:nvPr/>
          </p:nvSpPr>
          <p:spPr>
            <a:xfrm flipH="false" flipV="false" rot="0">
              <a:off x="0" y="0"/>
              <a:ext cx="5826721" cy="2533619"/>
            </a:xfrm>
            <a:custGeom>
              <a:avLst/>
              <a:gdLst/>
              <a:ahLst/>
              <a:cxnLst/>
              <a:rect r="r" b="b" t="t" l="l"/>
              <a:pathLst>
                <a:path h="2533619" w="5826721">
                  <a:moveTo>
                    <a:pt x="0" y="388077"/>
                  </a:moveTo>
                  <a:cubicBezTo>
                    <a:pt x="0" y="173799"/>
                    <a:pt x="75715" y="0"/>
                    <a:pt x="169065" y="0"/>
                  </a:cubicBezTo>
                  <a:lnTo>
                    <a:pt x="5657659" y="0"/>
                  </a:lnTo>
                  <a:cubicBezTo>
                    <a:pt x="5751009" y="0"/>
                    <a:pt x="5826721" y="173799"/>
                    <a:pt x="5826721" y="388077"/>
                  </a:cubicBezTo>
                  <a:lnTo>
                    <a:pt x="5826721" y="2145665"/>
                  </a:lnTo>
                  <a:cubicBezTo>
                    <a:pt x="5826721" y="2359943"/>
                    <a:pt x="5751009" y="2533619"/>
                    <a:pt x="5657659" y="2533619"/>
                  </a:cubicBezTo>
                  <a:lnTo>
                    <a:pt x="169065" y="2533619"/>
                  </a:lnTo>
                  <a:cubicBezTo>
                    <a:pt x="75715" y="2533421"/>
                    <a:pt x="0" y="2359943"/>
                    <a:pt x="0" y="2145665"/>
                  </a:cubicBezTo>
                  <a:close/>
                </a:path>
              </a:pathLst>
            </a:custGeom>
            <a:solidFill>
              <a:srgbClr val="000000">
                <a:alpha val="68627"/>
              </a:srgbClr>
            </a:solidFill>
          </p:spPr>
        </p:sp>
        <p:sp>
          <p:nvSpPr>
            <p:cNvPr name="TextBox 41" id="41"/>
            <p:cNvSpPr txBox="true"/>
            <p:nvPr/>
          </p:nvSpPr>
          <p:spPr>
            <a:xfrm>
              <a:off x="0" y="-9525"/>
              <a:ext cx="5826687" cy="2543064"/>
            </a:xfrm>
            <a:prstGeom prst="rect">
              <a:avLst/>
            </a:prstGeom>
          </p:spPr>
          <p:txBody>
            <a:bodyPr anchor="ctr" rtlCol="false" tIns="46163" lIns="46163" bIns="46163" rIns="46163"/>
            <a:lstStyle/>
            <a:p>
              <a:pPr algn="l">
                <a:lnSpc>
                  <a:spcPts val="1919"/>
                </a:lnSpc>
              </a:pPr>
              <a:r>
                <a:rPr lang="en-US" sz="1599" b="true">
                  <a:solidFill>
                    <a:srgbClr val="F2F2F2"/>
                  </a:solidFill>
                  <a:latin typeface="Cambria Bold"/>
                  <a:ea typeface="Cambria Bold"/>
                  <a:cs typeface="Cambria Bold"/>
                  <a:sym typeface="Cambria Bold"/>
                </a:rPr>
                <a:t>Khoa Mạng máy tính và truyền thông</a:t>
              </a:r>
            </a:p>
            <a:p>
              <a:pPr algn="l">
                <a:lnSpc>
                  <a:spcPts val="1919"/>
                </a:lnSpc>
              </a:pPr>
            </a:p>
            <a:p>
              <a:pPr algn="l">
                <a:lnSpc>
                  <a:spcPts val="1919"/>
                </a:lnSpc>
              </a:pPr>
              <a:r>
                <a:rPr lang="en-US" sz="1599" b="true">
                  <a:solidFill>
                    <a:srgbClr val="71D03E"/>
                  </a:solidFill>
                  <a:latin typeface="Cambria Bold"/>
                  <a:ea typeface="Cambria Bold"/>
                  <a:cs typeface="Cambria Bold"/>
                  <a:sym typeface="Cambria Bold"/>
                </a:rPr>
                <a:t>BÁO CÁO CUỐI KỲ ĐỒ ÁN CHUYÊN NGÀNH</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9753600" cy="73152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210566"/>
                  </a:moveTo>
                  <a:cubicBezTo>
                    <a:pt x="0" y="94234"/>
                    <a:pt x="94234" y="0"/>
                    <a:pt x="210566" y="0"/>
                  </a:cubicBezTo>
                  <a:lnTo>
                    <a:pt x="12794235" y="0"/>
                  </a:lnTo>
                  <a:cubicBezTo>
                    <a:pt x="12910566" y="0"/>
                    <a:pt x="13004800" y="94234"/>
                    <a:pt x="13004800" y="210566"/>
                  </a:cubicBezTo>
                  <a:lnTo>
                    <a:pt x="13004800" y="9543034"/>
                  </a:lnTo>
                  <a:cubicBezTo>
                    <a:pt x="13004800" y="9659365"/>
                    <a:pt x="12910566" y="9753600"/>
                    <a:pt x="12794235" y="9753600"/>
                  </a:cubicBezTo>
                  <a:lnTo>
                    <a:pt x="210566" y="9753600"/>
                  </a:lnTo>
                  <a:cubicBezTo>
                    <a:pt x="94234" y="9753600"/>
                    <a:pt x="0" y="9659366"/>
                    <a:pt x="0" y="9543034"/>
                  </a:cubicBezTo>
                  <a:close/>
                </a:path>
              </a:pathLst>
            </a:custGeom>
            <a:solidFill>
              <a:srgbClr val="FFFFFF"/>
            </a:solidFill>
          </p:spPr>
        </p:sp>
      </p:grpSp>
      <p:grpSp>
        <p:nvGrpSpPr>
          <p:cNvPr name="Group 4" id="4"/>
          <p:cNvGrpSpPr>
            <a:grpSpLocks noChangeAspect="true"/>
          </p:cNvGrpSpPr>
          <p:nvPr/>
        </p:nvGrpSpPr>
        <p:grpSpPr>
          <a:xfrm rot="0">
            <a:off x="8942953" y="33306"/>
            <a:ext cx="776919" cy="776919"/>
            <a:chOff x="0" y="0"/>
            <a:chExt cx="1035893" cy="1035893"/>
          </a:xfrm>
        </p:grpSpPr>
        <p:sp>
          <p:nvSpPr>
            <p:cNvPr name="Freeform 5" id="5" descr="A picture containing object, clock  Description automatically generated"/>
            <p:cNvSpPr/>
            <p:nvPr/>
          </p:nvSpPr>
          <p:spPr>
            <a:xfrm flipH="false" flipV="false" rot="0">
              <a:off x="0" y="0"/>
              <a:ext cx="1035939" cy="1035939"/>
            </a:xfrm>
            <a:custGeom>
              <a:avLst/>
              <a:gdLst/>
              <a:ahLst/>
              <a:cxnLst/>
              <a:rect r="r" b="b" t="t" l="l"/>
              <a:pathLst>
                <a:path h="1035939" w="1035939">
                  <a:moveTo>
                    <a:pt x="0" y="0"/>
                  </a:moveTo>
                  <a:lnTo>
                    <a:pt x="1035939" y="0"/>
                  </a:lnTo>
                  <a:lnTo>
                    <a:pt x="1035939" y="1035939"/>
                  </a:lnTo>
                  <a:lnTo>
                    <a:pt x="0" y="1035939"/>
                  </a:lnTo>
                  <a:lnTo>
                    <a:pt x="0" y="0"/>
                  </a:lnTo>
                  <a:close/>
                </a:path>
              </a:pathLst>
            </a:custGeom>
            <a:blipFill>
              <a:blip r:embed="rId3"/>
              <a:stretch>
                <a:fillRect l="0" t="0" r="4" b="4"/>
              </a:stretch>
            </a:blipFill>
          </p:spPr>
        </p:sp>
      </p:grpSp>
      <p:sp>
        <p:nvSpPr>
          <p:cNvPr name="AutoShape 6" id="6"/>
          <p:cNvSpPr/>
          <p:nvPr/>
        </p:nvSpPr>
        <p:spPr>
          <a:xfrm rot="21352">
            <a:off x="-30575" y="868629"/>
            <a:ext cx="9814749" cy="0"/>
          </a:xfrm>
          <a:prstGeom prst="line">
            <a:avLst/>
          </a:prstGeom>
          <a:ln cap="rnd" w="47625">
            <a:solidFill>
              <a:srgbClr val="1D78FF"/>
            </a:solidFill>
            <a:prstDash val="solid"/>
            <a:headEnd type="none" len="sm" w="sm"/>
            <a:tailEnd type="none" len="sm" w="sm"/>
          </a:ln>
        </p:spPr>
      </p:sp>
      <p:grpSp>
        <p:nvGrpSpPr>
          <p:cNvPr name="Group 7" id="7"/>
          <p:cNvGrpSpPr/>
          <p:nvPr/>
        </p:nvGrpSpPr>
        <p:grpSpPr>
          <a:xfrm rot="0">
            <a:off x="-33730" y="6719961"/>
            <a:ext cx="9821196" cy="595239"/>
            <a:chOff x="0" y="0"/>
            <a:chExt cx="13094928" cy="793653"/>
          </a:xfrm>
        </p:grpSpPr>
        <p:sp>
          <p:nvSpPr>
            <p:cNvPr name="Freeform 8" id="8"/>
            <p:cNvSpPr/>
            <p:nvPr/>
          </p:nvSpPr>
          <p:spPr>
            <a:xfrm flipH="false" flipV="false" rot="0">
              <a:off x="0" y="0"/>
              <a:ext cx="13094970" cy="793623"/>
            </a:xfrm>
            <a:custGeom>
              <a:avLst/>
              <a:gdLst/>
              <a:ahLst/>
              <a:cxnLst/>
              <a:rect r="r" b="b" t="t" l="l"/>
              <a:pathLst>
                <a:path h="793623" w="13094970">
                  <a:moveTo>
                    <a:pt x="0" y="0"/>
                  </a:moveTo>
                  <a:lnTo>
                    <a:pt x="13094970" y="0"/>
                  </a:lnTo>
                  <a:lnTo>
                    <a:pt x="13094970" y="793623"/>
                  </a:lnTo>
                  <a:lnTo>
                    <a:pt x="0" y="793623"/>
                  </a:lnTo>
                  <a:close/>
                </a:path>
              </a:pathLst>
            </a:custGeom>
            <a:solidFill>
              <a:srgbClr val="000000">
                <a:alpha val="65490"/>
              </a:srgbClr>
            </a:solidFill>
          </p:spPr>
        </p:sp>
        <p:sp>
          <p:nvSpPr>
            <p:cNvPr name="TextBox 9" id="9"/>
            <p:cNvSpPr txBox="true"/>
            <p:nvPr/>
          </p:nvSpPr>
          <p:spPr>
            <a:xfrm>
              <a:off x="0" y="-9525"/>
              <a:ext cx="13094928" cy="803178"/>
            </a:xfrm>
            <a:prstGeom prst="rect">
              <a:avLst/>
            </a:prstGeom>
          </p:spPr>
          <p:txBody>
            <a:bodyPr anchor="ctr" rtlCol="false" tIns="50800" lIns="50800" bIns="50800" rIns="50800"/>
            <a:lstStyle/>
            <a:p>
              <a:pPr algn="ctr">
                <a:lnSpc>
                  <a:spcPts val="1535"/>
                </a:lnSpc>
              </a:pPr>
              <a:r>
                <a:rPr lang="en-US" b="true" sz="1279" i="true">
                  <a:solidFill>
                    <a:srgbClr val="FFFFFF"/>
                  </a:solidFill>
                  <a:latin typeface="Arial Nova Bold Italics"/>
                  <a:ea typeface="Arial Nova Bold Italics"/>
                  <a:cs typeface="Arial Nova Bold Italics"/>
                  <a:sym typeface="Arial Nova Bold Italics"/>
                </a:rPr>
                <a:t>Information Security Lab (InSecLab) – Email: inseclab@uit.edu.vn</a:t>
              </a:r>
            </a:p>
            <a:p>
              <a:pPr algn="ctr">
                <a:lnSpc>
                  <a:spcPts val="1535"/>
                </a:lnSpc>
              </a:pPr>
              <a:r>
                <a:rPr lang="en-US" sz="1279">
                  <a:solidFill>
                    <a:srgbClr val="FFFFFF"/>
                  </a:solidFill>
                  <a:latin typeface="Arial Nova"/>
                  <a:ea typeface="Arial Nova"/>
                  <a:cs typeface="Arial Nova"/>
                  <a:sym typeface="Arial Nova"/>
                </a:rPr>
                <a:t>University of Information Technology (UIT), VNU-HCM</a:t>
              </a:r>
            </a:p>
          </p:txBody>
        </p:sp>
      </p:grpSp>
      <p:grpSp>
        <p:nvGrpSpPr>
          <p:cNvPr name="Group 10" id="10"/>
          <p:cNvGrpSpPr/>
          <p:nvPr/>
        </p:nvGrpSpPr>
        <p:grpSpPr>
          <a:xfrm rot="0">
            <a:off x="613026" y="6721758"/>
            <a:ext cx="599618" cy="600215"/>
            <a:chOff x="0" y="0"/>
            <a:chExt cx="799491" cy="800287"/>
          </a:xfrm>
        </p:grpSpPr>
        <p:sp>
          <p:nvSpPr>
            <p:cNvPr name="Freeform 11" id="11"/>
            <p:cNvSpPr/>
            <p:nvPr/>
          </p:nvSpPr>
          <p:spPr>
            <a:xfrm flipH="false" flipV="false" rot="0">
              <a:off x="9017" y="9017"/>
              <a:ext cx="781431" cy="782193"/>
            </a:xfrm>
            <a:custGeom>
              <a:avLst/>
              <a:gdLst/>
              <a:ahLst/>
              <a:cxnLst/>
              <a:rect r="r" b="b" t="t" l="l"/>
              <a:pathLst>
                <a:path h="782193" w="781431">
                  <a:moveTo>
                    <a:pt x="0" y="0"/>
                  </a:moveTo>
                  <a:lnTo>
                    <a:pt x="781431" y="0"/>
                  </a:lnTo>
                  <a:lnTo>
                    <a:pt x="781431" y="782193"/>
                  </a:lnTo>
                  <a:lnTo>
                    <a:pt x="0" y="782193"/>
                  </a:lnTo>
                </a:path>
              </a:pathLst>
            </a:custGeom>
            <a:solidFill>
              <a:srgbClr val="FFFFFF"/>
            </a:solidFill>
          </p:spPr>
        </p:sp>
        <p:sp>
          <p:nvSpPr>
            <p:cNvPr name="Freeform 12" id="12"/>
            <p:cNvSpPr/>
            <p:nvPr/>
          </p:nvSpPr>
          <p:spPr>
            <a:xfrm flipH="false" flipV="false" rot="0">
              <a:off x="9017" y="0"/>
              <a:ext cx="790448" cy="800227"/>
            </a:xfrm>
            <a:custGeom>
              <a:avLst/>
              <a:gdLst/>
              <a:ahLst/>
              <a:cxnLst/>
              <a:rect r="r" b="b" t="t" l="l"/>
              <a:pathLst>
                <a:path h="800227" w="790448">
                  <a:moveTo>
                    <a:pt x="0" y="0"/>
                  </a:moveTo>
                  <a:lnTo>
                    <a:pt x="781431" y="0"/>
                  </a:lnTo>
                  <a:cubicBezTo>
                    <a:pt x="786384" y="0"/>
                    <a:pt x="790448" y="4064"/>
                    <a:pt x="790448" y="9017"/>
                  </a:cubicBezTo>
                  <a:lnTo>
                    <a:pt x="790448" y="791210"/>
                  </a:lnTo>
                  <a:cubicBezTo>
                    <a:pt x="790448" y="796163"/>
                    <a:pt x="786384" y="800227"/>
                    <a:pt x="781431" y="800227"/>
                  </a:cubicBezTo>
                  <a:lnTo>
                    <a:pt x="0" y="800227"/>
                  </a:lnTo>
                  <a:lnTo>
                    <a:pt x="0" y="782193"/>
                  </a:lnTo>
                  <a:lnTo>
                    <a:pt x="781431" y="782193"/>
                  </a:lnTo>
                  <a:lnTo>
                    <a:pt x="781431" y="791210"/>
                  </a:lnTo>
                  <a:lnTo>
                    <a:pt x="772414" y="791210"/>
                  </a:lnTo>
                  <a:lnTo>
                    <a:pt x="772414" y="9017"/>
                  </a:lnTo>
                  <a:lnTo>
                    <a:pt x="781431" y="9017"/>
                  </a:lnTo>
                  <a:lnTo>
                    <a:pt x="781431" y="18034"/>
                  </a:lnTo>
                  <a:lnTo>
                    <a:pt x="0" y="18034"/>
                  </a:lnTo>
                  <a:close/>
                </a:path>
              </a:pathLst>
            </a:custGeom>
            <a:solidFill>
              <a:srgbClr val="303030"/>
            </a:solidFill>
          </p:spPr>
        </p:sp>
      </p:grpSp>
      <p:grpSp>
        <p:nvGrpSpPr>
          <p:cNvPr name="Group 13" id="13"/>
          <p:cNvGrpSpPr/>
          <p:nvPr/>
        </p:nvGrpSpPr>
        <p:grpSpPr>
          <a:xfrm rot="0">
            <a:off x="8836659" y="6730169"/>
            <a:ext cx="561872" cy="585031"/>
            <a:chOff x="0" y="0"/>
            <a:chExt cx="749163" cy="780042"/>
          </a:xfrm>
        </p:grpSpPr>
        <p:sp>
          <p:nvSpPr>
            <p:cNvPr name="Freeform 14" id="14"/>
            <p:cNvSpPr/>
            <p:nvPr/>
          </p:nvSpPr>
          <p:spPr>
            <a:xfrm flipH="false" flipV="false" rot="0">
              <a:off x="0" y="0"/>
              <a:ext cx="749173" cy="780034"/>
            </a:xfrm>
            <a:custGeom>
              <a:avLst/>
              <a:gdLst/>
              <a:ahLst/>
              <a:cxnLst/>
              <a:rect r="r" b="b" t="t" l="l"/>
              <a:pathLst>
                <a:path h="780034" w="749173">
                  <a:moveTo>
                    <a:pt x="0" y="0"/>
                  </a:moveTo>
                  <a:lnTo>
                    <a:pt x="749173" y="0"/>
                  </a:lnTo>
                  <a:lnTo>
                    <a:pt x="749173" y="780034"/>
                  </a:lnTo>
                  <a:lnTo>
                    <a:pt x="0" y="780034"/>
                  </a:lnTo>
                </a:path>
              </a:pathLst>
            </a:custGeom>
            <a:solidFill>
              <a:srgbClr val="FFFFFF"/>
            </a:solidFill>
          </p:spPr>
        </p:sp>
      </p:grpSp>
      <p:grpSp>
        <p:nvGrpSpPr>
          <p:cNvPr name="Group 15" id="15"/>
          <p:cNvGrpSpPr>
            <a:grpSpLocks noChangeAspect="true"/>
          </p:cNvGrpSpPr>
          <p:nvPr/>
        </p:nvGrpSpPr>
        <p:grpSpPr>
          <a:xfrm rot="0">
            <a:off x="8894795" y="6772281"/>
            <a:ext cx="445600" cy="504181"/>
            <a:chOff x="0" y="0"/>
            <a:chExt cx="594133" cy="672242"/>
          </a:xfrm>
        </p:grpSpPr>
        <p:sp>
          <p:nvSpPr>
            <p:cNvPr name="Freeform 16" id="16" descr="A close up of a logo  Description generated with very high confidence"/>
            <p:cNvSpPr/>
            <p:nvPr/>
          </p:nvSpPr>
          <p:spPr>
            <a:xfrm flipH="false" flipV="false" rot="0">
              <a:off x="0" y="0"/>
              <a:ext cx="594106" cy="672211"/>
            </a:xfrm>
            <a:custGeom>
              <a:avLst/>
              <a:gdLst/>
              <a:ahLst/>
              <a:cxnLst/>
              <a:rect r="r" b="b" t="t" l="l"/>
              <a:pathLst>
                <a:path h="672211" w="594106">
                  <a:moveTo>
                    <a:pt x="0" y="0"/>
                  </a:moveTo>
                  <a:lnTo>
                    <a:pt x="594106" y="0"/>
                  </a:lnTo>
                  <a:lnTo>
                    <a:pt x="594106" y="672211"/>
                  </a:lnTo>
                  <a:lnTo>
                    <a:pt x="0" y="672211"/>
                  </a:lnTo>
                  <a:lnTo>
                    <a:pt x="0" y="0"/>
                  </a:lnTo>
                  <a:close/>
                </a:path>
              </a:pathLst>
            </a:custGeom>
            <a:blipFill>
              <a:blip r:embed="rId4"/>
              <a:stretch>
                <a:fillRect l="0" t="0" r="-307705" b="-4"/>
              </a:stretch>
            </a:blipFill>
          </p:spPr>
        </p:sp>
      </p:grpSp>
      <p:grpSp>
        <p:nvGrpSpPr>
          <p:cNvPr name="Group 17" id="17"/>
          <p:cNvGrpSpPr/>
          <p:nvPr/>
        </p:nvGrpSpPr>
        <p:grpSpPr>
          <a:xfrm rot="0">
            <a:off x="181276" y="154287"/>
            <a:ext cx="8761677" cy="592582"/>
            <a:chOff x="0" y="0"/>
            <a:chExt cx="11682236" cy="790109"/>
          </a:xfrm>
        </p:grpSpPr>
        <p:sp>
          <p:nvSpPr>
            <p:cNvPr name="Freeform 18" id="18"/>
            <p:cNvSpPr/>
            <p:nvPr/>
          </p:nvSpPr>
          <p:spPr>
            <a:xfrm flipH="false" flipV="false" rot="0">
              <a:off x="0" y="0"/>
              <a:ext cx="11682236" cy="790109"/>
            </a:xfrm>
            <a:custGeom>
              <a:avLst/>
              <a:gdLst/>
              <a:ahLst/>
              <a:cxnLst/>
              <a:rect r="r" b="b" t="t" l="l"/>
              <a:pathLst>
                <a:path h="790109" w="11682236">
                  <a:moveTo>
                    <a:pt x="0" y="0"/>
                  </a:moveTo>
                  <a:lnTo>
                    <a:pt x="11682236" y="0"/>
                  </a:lnTo>
                  <a:lnTo>
                    <a:pt x="11682236" y="790109"/>
                  </a:lnTo>
                  <a:lnTo>
                    <a:pt x="0" y="790109"/>
                  </a:lnTo>
                  <a:close/>
                </a:path>
              </a:pathLst>
            </a:custGeom>
            <a:solidFill>
              <a:srgbClr val="000000">
                <a:alpha val="0"/>
              </a:srgbClr>
            </a:solidFill>
          </p:spPr>
        </p:sp>
        <p:sp>
          <p:nvSpPr>
            <p:cNvPr name="TextBox 19" id="19"/>
            <p:cNvSpPr txBox="true"/>
            <p:nvPr/>
          </p:nvSpPr>
          <p:spPr>
            <a:xfrm>
              <a:off x="0" y="-28575"/>
              <a:ext cx="11682236" cy="818684"/>
            </a:xfrm>
            <a:prstGeom prst="rect">
              <a:avLst/>
            </a:prstGeom>
          </p:spPr>
          <p:txBody>
            <a:bodyPr anchor="ctr" rtlCol="false" tIns="0" lIns="0" bIns="0" rIns="0"/>
            <a:lstStyle/>
            <a:p>
              <a:pPr algn="l">
                <a:lnSpc>
                  <a:spcPts val="3456"/>
                </a:lnSpc>
              </a:pPr>
              <a:r>
                <a:rPr lang="en-US" sz="3200" b="true">
                  <a:solidFill>
                    <a:srgbClr val="1D78FF"/>
                  </a:solidFill>
                  <a:latin typeface="Arial Bold"/>
                  <a:ea typeface="Arial Bold"/>
                  <a:cs typeface="Arial Bold"/>
                  <a:sym typeface="Arial Bold"/>
                </a:rPr>
                <a:t>2. Cá</a:t>
              </a:r>
              <a:r>
                <a:rPr lang="en-US" sz="3200" b="true">
                  <a:solidFill>
                    <a:srgbClr val="1D78FF"/>
                  </a:solidFill>
                  <a:latin typeface="Arial Bold"/>
                  <a:ea typeface="Arial Bold"/>
                  <a:cs typeface="Arial Bold"/>
                  <a:sym typeface="Arial Bold"/>
                </a:rPr>
                <a:t>c giai đoạn kiểm thử</a:t>
              </a:r>
            </a:p>
          </p:txBody>
        </p:sp>
      </p:grpSp>
      <p:grpSp>
        <p:nvGrpSpPr>
          <p:cNvPr name="Group 20" id="20"/>
          <p:cNvGrpSpPr/>
          <p:nvPr/>
        </p:nvGrpSpPr>
        <p:grpSpPr>
          <a:xfrm rot="0">
            <a:off x="619799" y="6733542"/>
            <a:ext cx="586071" cy="581658"/>
            <a:chOff x="0" y="0"/>
            <a:chExt cx="781429" cy="775543"/>
          </a:xfrm>
        </p:grpSpPr>
        <p:sp>
          <p:nvSpPr>
            <p:cNvPr name="Freeform 21" id="21"/>
            <p:cNvSpPr/>
            <p:nvPr/>
          </p:nvSpPr>
          <p:spPr>
            <a:xfrm flipH="false" flipV="false" rot="0">
              <a:off x="0" y="0"/>
              <a:ext cx="781429" cy="775543"/>
            </a:xfrm>
            <a:custGeom>
              <a:avLst/>
              <a:gdLst/>
              <a:ahLst/>
              <a:cxnLst/>
              <a:rect r="r" b="b" t="t" l="l"/>
              <a:pathLst>
                <a:path h="775543" w="781429">
                  <a:moveTo>
                    <a:pt x="0" y="0"/>
                  </a:moveTo>
                  <a:lnTo>
                    <a:pt x="781429" y="0"/>
                  </a:lnTo>
                  <a:lnTo>
                    <a:pt x="781429" y="775543"/>
                  </a:lnTo>
                  <a:lnTo>
                    <a:pt x="0" y="775543"/>
                  </a:lnTo>
                  <a:close/>
                </a:path>
              </a:pathLst>
            </a:custGeom>
            <a:solidFill>
              <a:srgbClr val="000000">
                <a:alpha val="0"/>
              </a:srgbClr>
            </a:solidFill>
          </p:spPr>
        </p:sp>
        <p:sp>
          <p:nvSpPr>
            <p:cNvPr name="TextBox 22" id="22"/>
            <p:cNvSpPr txBox="true"/>
            <p:nvPr/>
          </p:nvSpPr>
          <p:spPr>
            <a:xfrm>
              <a:off x="0" y="-9525"/>
              <a:ext cx="781429" cy="785068"/>
            </a:xfrm>
            <a:prstGeom prst="rect">
              <a:avLst/>
            </a:prstGeom>
          </p:spPr>
          <p:txBody>
            <a:bodyPr anchor="ctr" rtlCol="false" tIns="0" lIns="0" bIns="0" rIns="0"/>
            <a:lstStyle/>
            <a:p>
              <a:pPr algn="ctr">
                <a:lnSpc>
                  <a:spcPts val="1663"/>
                </a:lnSpc>
              </a:pPr>
              <a:r>
                <a:rPr lang="en-US" sz="1386">
                  <a:solidFill>
                    <a:srgbClr val="000000"/>
                  </a:solidFill>
                  <a:latin typeface="Roboto"/>
                  <a:ea typeface="Roboto"/>
                  <a:cs typeface="Roboto"/>
                  <a:sym typeface="Roboto"/>
                </a:rPr>
                <a:t>10</a:t>
              </a:r>
            </a:p>
          </p:txBody>
        </p:sp>
      </p:grpSp>
      <p:sp>
        <p:nvSpPr>
          <p:cNvPr name="TextBox 23" id="23"/>
          <p:cNvSpPr txBox="true"/>
          <p:nvPr/>
        </p:nvSpPr>
        <p:spPr>
          <a:xfrm rot="0">
            <a:off x="426887" y="994358"/>
            <a:ext cx="8899827" cy="1035112"/>
          </a:xfrm>
          <a:prstGeom prst="rect">
            <a:avLst/>
          </a:prstGeom>
        </p:spPr>
        <p:txBody>
          <a:bodyPr anchor="t" rtlCol="false" tIns="0" lIns="0" bIns="0" rIns="0">
            <a:spAutoFit/>
          </a:bodyPr>
          <a:lstStyle/>
          <a:p>
            <a:pPr algn="l">
              <a:lnSpc>
                <a:spcPts val="2601"/>
              </a:lnSpc>
            </a:pPr>
            <a:r>
              <a:rPr lang="en-US" sz="2168" b="true">
                <a:solidFill>
                  <a:srgbClr val="000000"/>
                </a:solidFill>
                <a:latin typeface="Calibri (MS) Bold"/>
                <a:ea typeface="Calibri (MS) Bold"/>
                <a:cs typeface="Calibri (MS) Bold"/>
                <a:sym typeface="Calibri (MS) Bold"/>
              </a:rPr>
              <a:t>Giai đoạn 3: Phân tích và khai thác</a:t>
            </a:r>
          </a:p>
          <a:p>
            <a:pPr algn="l">
              <a:lnSpc>
                <a:spcPts val="2601"/>
              </a:lnSpc>
            </a:pPr>
            <a:r>
              <a:rPr lang="en-US" sz="2168">
                <a:solidFill>
                  <a:srgbClr val="000000"/>
                </a:solidFill>
                <a:latin typeface="Calibri (MS)"/>
                <a:ea typeface="Calibri (MS)"/>
                <a:cs typeface="Calibri (MS)"/>
                <a:sym typeface="Calibri (MS)"/>
              </a:rPr>
              <a:t>Xác m</a:t>
            </a:r>
            <a:r>
              <a:rPr lang="en-US" sz="2168">
                <a:solidFill>
                  <a:srgbClr val="000000"/>
                </a:solidFill>
                <a:latin typeface="Calibri (MS)"/>
                <a:ea typeface="Calibri (MS)"/>
                <a:cs typeface="Calibri (MS)"/>
                <a:sym typeface="Calibri (MS)"/>
              </a:rPr>
              <a:t>inh các lỗ hổng đã phát hiện </a:t>
            </a:r>
            <a:r>
              <a:rPr lang="en-US" sz="2168">
                <a:solidFill>
                  <a:srgbClr val="000000"/>
                </a:solidFill>
                <a:latin typeface="Calibri (MS)"/>
                <a:ea typeface="Calibri (MS)"/>
                <a:cs typeface="Calibri (MS)"/>
                <a:sym typeface="Calibri (MS)"/>
              </a:rPr>
              <a:t>có thực sự khai thác được hay không và đánh giá mức độ nguy hiểm.</a:t>
            </a:r>
          </a:p>
        </p:txBody>
      </p:sp>
      <p:sp>
        <p:nvSpPr>
          <p:cNvPr name="TextBox 24" id="24"/>
          <p:cNvSpPr txBox="true"/>
          <p:nvPr/>
        </p:nvSpPr>
        <p:spPr>
          <a:xfrm rot="0">
            <a:off x="426887" y="2191695"/>
            <a:ext cx="8899827" cy="3288426"/>
          </a:xfrm>
          <a:prstGeom prst="rect">
            <a:avLst/>
          </a:prstGeom>
        </p:spPr>
        <p:txBody>
          <a:bodyPr anchor="t" rtlCol="false" tIns="0" lIns="0" bIns="0" rIns="0">
            <a:spAutoFit/>
          </a:bodyPr>
          <a:lstStyle/>
          <a:p>
            <a:pPr algn="l">
              <a:lnSpc>
                <a:spcPts val="2883"/>
              </a:lnSpc>
            </a:pPr>
            <a:r>
              <a:rPr lang="en-US" sz="2168" b="true">
                <a:solidFill>
                  <a:srgbClr val="000000"/>
                </a:solidFill>
                <a:latin typeface="Calibri (MS) Bold"/>
                <a:ea typeface="Calibri (MS) Bold"/>
                <a:cs typeface="Calibri (MS) Bold"/>
                <a:sym typeface="Calibri (MS) Bold"/>
              </a:rPr>
              <a:t>P</a:t>
            </a:r>
            <a:r>
              <a:rPr lang="en-US" sz="2168" b="true">
                <a:solidFill>
                  <a:srgbClr val="000000"/>
                </a:solidFill>
                <a:latin typeface="Calibri (MS) Bold"/>
                <a:ea typeface="Calibri (MS) Bold"/>
                <a:cs typeface="Calibri (MS) Bold"/>
                <a:sym typeface="Calibri (MS) Bold"/>
              </a:rPr>
              <a:t>hân tích:</a:t>
            </a:r>
          </a:p>
          <a:p>
            <a:pPr algn="l" marL="468141" indent="-234071" lvl="1">
              <a:lnSpc>
                <a:spcPts val="2883"/>
              </a:lnSpc>
              <a:buFont typeface="Arial"/>
              <a:buChar char="•"/>
            </a:pPr>
            <a:r>
              <a:rPr lang="en-US" sz="2168">
                <a:solidFill>
                  <a:srgbClr val="000000"/>
                </a:solidFill>
                <a:latin typeface="Calibri (MS)"/>
                <a:ea typeface="Calibri (MS)"/>
                <a:cs typeface="Calibri (MS)"/>
                <a:sym typeface="Calibri (MS)"/>
              </a:rPr>
              <a:t>Đọc kết quả từ công cụ quét (nuclei, dirsearch, script HTTP).</a:t>
            </a:r>
          </a:p>
          <a:p>
            <a:pPr algn="l" marL="468141" indent="-234071" lvl="1">
              <a:lnSpc>
                <a:spcPts val="2883"/>
              </a:lnSpc>
              <a:buFont typeface="Arial"/>
              <a:buChar char="•"/>
            </a:pPr>
            <a:r>
              <a:rPr lang="en-US" sz="2168">
                <a:solidFill>
                  <a:srgbClr val="000000"/>
                </a:solidFill>
                <a:latin typeface="Calibri (MS)"/>
                <a:ea typeface="Calibri (MS)"/>
                <a:cs typeface="Calibri (MS)"/>
                <a:sym typeface="Calibri (MS)"/>
              </a:rPr>
              <a:t>Phân tích để xác định lỗ hổng tiềm năng (ví dụ: lỗi SQL, endpoint không bảo vệ...).</a:t>
            </a:r>
          </a:p>
          <a:p>
            <a:pPr algn="l">
              <a:lnSpc>
                <a:spcPts val="2883"/>
              </a:lnSpc>
            </a:pPr>
            <a:r>
              <a:rPr lang="en-US" sz="2168" b="true">
                <a:solidFill>
                  <a:srgbClr val="000000"/>
                </a:solidFill>
                <a:latin typeface="Calibri (MS) Bold"/>
                <a:ea typeface="Calibri (MS) Bold"/>
                <a:cs typeface="Calibri (MS) Bold"/>
                <a:sym typeface="Calibri (MS) Bold"/>
              </a:rPr>
              <a:t>K</a:t>
            </a:r>
            <a:r>
              <a:rPr lang="en-US" sz="2168" b="true">
                <a:solidFill>
                  <a:srgbClr val="000000"/>
                </a:solidFill>
                <a:latin typeface="Calibri (MS) Bold"/>
                <a:ea typeface="Calibri (MS) Bold"/>
                <a:cs typeface="Calibri (MS) Bold"/>
                <a:sym typeface="Calibri (MS) Bold"/>
              </a:rPr>
              <a:t>hai thác:</a:t>
            </a:r>
          </a:p>
          <a:p>
            <a:pPr algn="l" marL="468141" indent="-234071" lvl="1">
              <a:lnSpc>
                <a:spcPts val="2883"/>
              </a:lnSpc>
              <a:buFont typeface="Arial"/>
              <a:buChar char="•"/>
            </a:pPr>
            <a:r>
              <a:rPr lang="en-US" sz="2168">
                <a:solidFill>
                  <a:srgbClr val="000000"/>
                </a:solidFill>
                <a:latin typeface="Calibri (MS)"/>
                <a:ea typeface="Calibri (MS)"/>
                <a:cs typeface="Calibri (MS)"/>
                <a:sym typeface="Calibri (MS)"/>
              </a:rPr>
              <a:t>Tạo và gửi payload phù hợp với từng loại lỗ hổng (SQLi, SSRF, XSS...).</a:t>
            </a:r>
          </a:p>
          <a:p>
            <a:pPr algn="l" marL="468141" indent="-234071" lvl="1">
              <a:lnSpc>
                <a:spcPts val="2883"/>
              </a:lnSpc>
              <a:buFont typeface="Arial"/>
              <a:buChar char="•"/>
            </a:pPr>
            <a:r>
              <a:rPr lang="en-US" sz="2168">
                <a:solidFill>
                  <a:srgbClr val="000000"/>
                </a:solidFill>
                <a:latin typeface="Calibri (MS)"/>
                <a:ea typeface="Calibri (MS)"/>
                <a:cs typeface="Calibri (MS)"/>
                <a:sym typeface="Calibri (MS)"/>
              </a:rPr>
              <a:t>Quan sát phản hồi để xác định lỗ hổng có bị khai thác hay không.</a:t>
            </a:r>
          </a:p>
          <a:p>
            <a:pPr algn="l" marL="468141" indent="-234071" lvl="1">
              <a:lnSpc>
                <a:spcPts val="2883"/>
              </a:lnSpc>
              <a:buFont typeface="Arial"/>
              <a:buChar char="•"/>
            </a:pPr>
            <a:r>
              <a:rPr lang="en-US" sz="2168">
                <a:solidFill>
                  <a:srgbClr val="000000"/>
                </a:solidFill>
                <a:latin typeface="Calibri (MS)"/>
                <a:ea typeface="Calibri (MS)"/>
                <a:cs typeface="Calibri (MS)"/>
                <a:sym typeface="Calibri (MS)"/>
              </a:rPr>
              <a:t>Ghi lại kết quả khai thác thành công/thất bại</a:t>
            </a:r>
            <a:r>
              <a:rPr lang="en-US" b="true" sz="2168">
                <a:solidFill>
                  <a:srgbClr val="000000"/>
                </a:solidFill>
                <a:latin typeface="Calibri (MS) Bold"/>
                <a:ea typeface="Calibri (MS) Bold"/>
                <a:cs typeface="Calibri (MS) Bold"/>
                <a:sym typeface="Calibri (MS) Bold"/>
              </a:rPr>
              <a:t>.</a:t>
            </a:r>
          </a:p>
          <a:p>
            <a:pPr algn="l">
              <a:lnSpc>
                <a:spcPts val="2883"/>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9753600" cy="73152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210566"/>
                  </a:moveTo>
                  <a:cubicBezTo>
                    <a:pt x="0" y="94234"/>
                    <a:pt x="94234" y="0"/>
                    <a:pt x="210566" y="0"/>
                  </a:cubicBezTo>
                  <a:lnTo>
                    <a:pt x="12794235" y="0"/>
                  </a:lnTo>
                  <a:cubicBezTo>
                    <a:pt x="12910566" y="0"/>
                    <a:pt x="13004800" y="94234"/>
                    <a:pt x="13004800" y="210566"/>
                  </a:cubicBezTo>
                  <a:lnTo>
                    <a:pt x="13004800" y="9543034"/>
                  </a:lnTo>
                  <a:cubicBezTo>
                    <a:pt x="13004800" y="9659365"/>
                    <a:pt x="12910566" y="9753600"/>
                    <a:pt x="12794235" y="9753600"/>
                  </a:cubicBezTo>
                  <a:lnTo>
                    <a:pt x="210566" y="9753600"/>
                  </a:lnTo>
                  <a:cubicBezTo>
                    <a:pt x="94234" y="9753600"/>
                    <a:pt x="0" y="9659366"/>
                    <a:pt x="0" y="9543034"/>
                  </a:cubicBezTo>
                  <a:close/>
                </a:path>
              </a:pathLst>
            </a:custGeom>
            <a:solidFill>
              <a:srgbClr val="FFFFFF"/>
            </a:solidFill>
          </p:spPr>
        </p:sp>
      </p:grpSp>
      <p:grpSp>
        <p:nvGrpSpPr>
          <p:cNvPr name="Group 4" id="4"/>
          <p:cNvGrpSpPr>
            <a:grpSpLocks noChangeAspect="true"/>
          </p:cNvGrpSpPr>
          <p:nvPr/>
        </p:nvGrpSpPr>
        <p:grpSpPr>
          <a:xfrm rot="0">
            <a:off x="8942953" y="33306"/>
            <a:ext cx="776919" cy="776919"/>
            <a:chOff x="0" y="0"/>
            <a:chExt cx="1035893" cy="1035893"/>
          </a:xfrm>
        </p:grpSpPr>
        <p:sp>
          <p:nvSpPr>
            <p:cNvPr name="Freeform 5" id="5" descr="A picture containing object, clock  Description automatically generated"/>
            <p:cNvSpPr/>
            <p:nvPr/>
          </p:nvSpPr>
          <p:spPr>
            <a:xfrm flipH="false" flipV="false" rot="0">
              <a:off x="0" y="0"/>
              <a:ext cx="1035939" cy="1035939"/>
            </a:xfrm>
            <a:custGeom>
              <a:avLst/>
              <a:gdLst/>
              <a:ahLst/>
              <a:cxnLst/>
              <a:rect r="r" b="b" t="t" l="l"/>
              <a:pathLst>
                <a:path h="1035939" w="1035939">
                  <a:moveTo>
                    <a:pt x="0" y="0"/>
                  </a:moveTo>
                  <a:lnTo>
                    <a:pt x="1035939" y="0"/>
                  </a:lnTo>
                  <a:lnTo>
                    <a:pt x="1035939" y="1035939"/>
                  </a:lnTo>
                  <a:lnTo>
                    <a:pt x="0" y="1035939"/>
                  </a:lnTo>
                  <a:lnTo>
                    <a:pt x="0" y="0"/>
                  </a:lnTo>
                  <a:close/>
                </a:path>
              </a:pathLst>
            </a:custGeom>
            <a:blipFill>
              <a:blip r:embed="rId3"/>
              <a:stretch>
                <a:fillRect l="0" t="0" r="4" b="4"/>
              </a:stretch>
            </a:blipFill>
          </p:spPr>
        </p:sp>
      </p:grpSp>
      <p:sp>
        <p:nvSpPr>
          <p:cNvPr name="AutoShape 6" id="6"/>
          <p:cNvSpPr/>
          <p:nvPr/>
        </p:nvSpPr>
        <p:spPr>
          <a:xfrm rot="21352">
            <a:off x="-30575" y="868629"/>
            <a:ext cx="9814749" cy="0"/>
          </a:xfrm>
          <a:prstGeom prst="line">
            <a:avLst/>
          </a:prstGeom>
          <a:ln cap="rnd" w="47625">
            <a:solidFill>
              <a:srgbClr val="1D78FF"/>
            </a:solidFill>
            <a:prstDash val="solid"/>
            <a:headEnd type="none" len="sm" w="sm"/>
            <a:tailEnd type="none" len="sm" w="sm"/>
          </a:ln>
        </p:spPr>
      </p:sp>
      <p:grpSp>
        <p:nvGrpSpPr>
          <p:cNvPr name="Group 7" id="7"/>
          <p:cNvGrpSpPr/>
          <p:nvPr/>
        </p:nvGrpSpPr>
        <p:grpSpPr>
          <a:xfrm rot="0">
            <a:off x="-33730" y="6719961"/>
            <a:ext cx="9821196" cy="595239"/>
            <a:chOff x="0" y="0"/>
            <a:chExt cx="13094928" cy="793653"/>
          </a:xfrm>
        </p:grpSpPr>
        <p:sp>
          <p:nvSpPr>
            <p:cNvPr name="Freeform 8" id="8"/>
            <p:cNvSpPr/>
            <p:nvPr/>
          </p:nvSpPr>
          <p:spPr>
            <a:xfrm flipH="false" flipV="false" rot="0">
              <a:off x="0" y="0"/>
              <a:ext cx="13094970" cy="793623"/>
            </a:xfrm>
            <a:custGeom>
              <a:avLst/>
              <a:gdLst/>
              <a:ahLst/>
              <a:cxnLst/>
              <a:rect r="r" b="b" t="t" l="l"/>
              <a:pathLst>
                <a:path h="793623" w="13094970">
                  <a:moveTo>
                    <a:pt x="0" y="0"/>
                  </a:moveTo>
                  <a:lnTo>
                    <a:pt x="13094970" y="0"/>
                  </a:lnTo>
                  <a:lnTo>
                    <a:pt x="13094970" y="793623"/>
                  </a:lnTo>
                  <a:lnTo>
                    <a:pt x="0" y="793623"/>
                  </a:lnTo>
                  <a:close/>
                </a:path>
              </a:pathLst>
            </a:custGeom>
            <a:solidFill>
              <a:srgbClr val="000000">
                <a:alpha val="65490"/>
              </a:srgbClr>
            </a:solidFill>
          </p:spPr>
        </p:sp>
        <p:sp>
          <p:nvSpPr>
            <p:cNvPr name="TextBox 9" id="9"/>
            <p:cNvSpPr txBox="true"/>
            <p:nvPr/>
          </p:nvSpPr>
          <p:spPr>
            <a:xfrm>
              <a:off x="0" y="-9525"/>
              <a:ext cx="13094928" cy="803178"/>
            </a:xfrm>
            <a:prstGeom prst="rect">
              <a:avLst/>
            </a:prstGeom>
          </p:spPr>
          <p:txBody>
            <a:bodyPr anchor="ctr" rtlCol="false" tIns="50800" lIns="50800" bIns="50800" rIns="50800"/>
            <a:lstStyle/>
            <a:p>
              <a:pPr algn="ctr">
                <a:lnSpc>
                  <a:spcPts val="1535"/>
                </a:lnSpc>
              </a:pPr>
              <a:r>
                <a:rPr lang="en-US" b="true" sz="1279" i="true">
                  <a:solidFill>
                    <a:srgbClr val="FFFFFF"/>
                  </a:solidFill>
                  <a:latin typeface="Arial Nova Bold Italics"/>
                  <a:ea typeface="Arial Nova Bold Italics"/>
                  <a:cs typeface="Arial Nova Bold Italics"/>
                  <a:sym typeface="Arial Nova Bold Italics"/>
                </a:rPr>
                <a:t>Information Security Lab (InSecLab) – Email: inseclab@uit.edu.vn</a:t>
              </a:r>
            </a:p>
            <a:p>
              <a:pPr algn="ctr">
                <a:lnSpc>
                  <a:spcPts val="1535"/>
                </a:lnSpc>
              </a:pPr>
              <a:r>
                <a:rPr lang="en-US" sz="1279">
                  <a:solidFill>
                    <a:srgbClr val="FFFFFF"/>
                  </a:solidFill>
                  <a:latin typeface="Arial Nova"/>
                  <a:ea typeface="Arial Nova"/>
                  <a:cs typeface="Arial Nova"/>
                  <a:sym typeface="Arial Nova"/>
                </a:rPr>
                <a:t>University of Information Technology (UIT), VNU-HCM</a:t>
              </a:r>
            </a:p>
          </p:txBody>
        </p:sp>
      </p:grpSp>
      <p:grpSp>
        <p:nvGrpSpPr>
          <p:cNvPr name="Group 10" id="10"/>
          <p:cNvGrpSpPr/>
          <p:nvPr/>
        </p:nvGrpSpPr>
        <p:grpSpPr>
          <a:xfrm rot="0">
            <a:off x="613026" y="6721758"/>
            <a:ext cx="599618" cy="600215"/>
            <a:chOff x="0" y="0"/>
            <a:chExt cx="799491" cy="800287"/>
          </a:xfrm>
        </p:grpSpPr>
        <p:sp>
          <p:nvSpPr>
            <p:cNvPr name="Freeform 11" id="11"/>
            <p:cNvSpPr/>
            <p:nvPr/>
          </p:nvSpPr>
          <p:spPr>
            <a:xfrm flipH="false" flipV="false" rot="0">
              <a:off x="9017" y="9017"/>
              <a:ext cx="781431" cy="782193"/>
            </a:xfrm>
            <a:custGeom>
              <a:avLst/>
              <a:gdLst/>
              <a:ahLst/>
              <a:cxnLst/>
              <a:rect r="r" b="b" t="t" l="l"/>
              <a:pathLst>
                <a:path h="782193" w="781431">
                  <a:moveTo>
                    <a:pt x="0" y="0"/>
                  </a:moveTo>
                  <a:lnTo>
                    <a:pt x="781431" y="0"/>
                  </a:lnTo>
                  <a:lnTo>
                    <a:pt x="781431" y="782193"/>
                  </a:lnTo>
                  <a:lnTo>
                    <a:pt x="0" y="782193"/>
                  </a:lnTo>
                </a:path>
              </a:pathLst>
            </a:custGeom>
            <a:solidFill>
              <a:srgbClr val="FFFFFF"/>
            </a:solidFill>
          </p:spPr>
        </p:sp>
        <p:sp>
          <p:nvSpPr>
            <p:cNvPr name="Freeform 12" id="12"/>
            <p:cNvSpPr/>
            <p:nvPr/>
          </p:nvSpPr>
          <p:spPr>
            <a:xfrm flipH="false" flipV="false" rot="0">
              <a:off x="9017" y="0"/>
              <a:ext cx="790448" cy="800227"/>
            </a:xfrm>
            <a:custGeom>
              <a:avLst/>
              <a:gdLst/>
              <a:ahLst/>
              <a:cxnLst/>
              <a:rect r="r" b="b" t="t" l="l"/>
              <a:pathLst>
                <a:path h="800227" w="790448">
                  <a:moveTo>
                    <a:pt x="0" y="0"/>
                  </a:moveTo>
                  <a:lnTo>
                    <a:pt x="781431" y="0"/>
                  </a:lnTo>
                  <a:cubicBezTo>
                    <a:pt x="786384" y="0"/>
                    <a:pt x="790448" y="4064"/>
                    <a:pt x="790448" y="9017"/>
                  </a:cubicBezTo>
                  <a:lnTo>
                    <a:pt x="790448" y="791210"/>
                  </a:lnTo>
                  <a:cubicBezTo>
                    <a:pt x="790448" y="796163"/>
                    <a:pt x="786384" y="800227"/>
                    <a:pt x="781431" y="800227"/>
                  </a:cubicBezTo>
                  <a:lnTo>
                    <a:pt x="0" y="800227"/>
                  </a:lnTo>
                  <a:lnTo>
                    <a:pt x="0" y="782193"/>
                  </a:lnTo>
                  <a:lnTo>
                    <a:pt x="781431" y="782193"/>
                  </a:lnTo>
                  <a:lnTo>
                    <a:pt x="781431" y="791210"/>
                  </a:lnTo>
                  <a:lnTo>
                    <a:pt x="772414" y="791210"/>
                  </a:lnTo>
                  <a:lnTo>
                    <a:pt x="772414" y="9017"/>
                  </a:lnTo>
                  <a:lnTo>
                    <a:pt x="781431" y="9017"/>
                  </a:lnTo>
                  <a:lnTo>
                    <a:pt x="781431" y="18034"/>
                  </a:lnTo>
                  <a:lnTo>
                    <a:pt x="0" y="18034"/>
                  </a:lnTo>
                  <a:close/>
                </a:path>
              </a:pathLst>
            </a:custGeom>
            <a:solidFill>
              <a:srgbClr val="303030"/>
            </a:solidFill>
          </p:spPr>
        </p:sp>
      </p:grpSp>
      <p:grpSp>
        <p:nvGrpSpPr>
          <p:cNvPr name="Group 13" id="13"/>
          <p:cNvGrpSpPr/>
          <p:nvPr/>
        </p:nvGrpSpPr>
        <p:grpSpPr>
          <a:xfrm rot="0">
            <a:off x="8836659" y="6730169"/>
            <a:ext cx="561872" cy="585031"/>
            <a:chOff x="0" y="0"/>
            <a:chExt cx="749163" cy="780042"/>
          </a:xfrm>
        </p:grpSpPr>
        <p:sp>
          <p:nvSpPr>
            <p:cNvPr name="Freeform 14" id="14"/>
            <p:cNvSpPr/>
            <p:nvPr/>
          </p:nvSpPr>
          <p:spPr>
            <a:xfrm flipH="false" flipV="false" rot="0">
              <a:off x="0" y="0"/>
              <a:ext cx="749173" cy="780034"/>
            </a:xfrm>
            <a:custGeom>
              <a:avLst/>
              <a:gdLst/>
              <a:ahLst/>
              <a:cxnLst/>
              <a:rect r="r" b="b" t="t" l="l"/>
              <a:pathLst>
                <a:path h="780034" w="749173">
                  <a:moveTo>
                    <a:pt x="0" y="0"/>
                  </a:moveTo>
                  <a:lnTo>
                    <a:pt x="749173" y="0"/>
                  </a:lnTo>
                  <a:lnTo>
                    <a:pt x="749173" y="780034"/>
                  </a:lnTo>
                  <a:lnTo>
                    <a:pt x="0" y="780034"/>
                  </a:lnTo>
                </a:path>
              </a:pathLst>
            </a:custGeom>
            <a:solidFill>
              <a:srgbClr val="FFFFFF"/>
            </a:solidFill>
          </p:spPr>
        </p:sp>
      </p:grpSp>
      <p:grpSp>
        <p:nvGrpSpPr>
          <p:cNvPr name="Group 15" id="15"/>
          <p:cNvGrpSpPr>
            <a:grpSpLocks noChangeAspect="true"/>
          </p:cNvGrpSpPr>
          <p:nvPr/>
        </p:nvGrpSpPr>
        <p:grpSpPr>
          <a:xfrm rot="0">
            <a:off x="8894795" y="6772281"/>
            <a:ext cx="445600" cy="504181"/>
            <a:chOff x="0" y="0"/>
            <a:chExt cx="594133" cy="672242"/>
          </a:xfrm>
        </p:grpSpPr>
        <p:sp>
          <p:nvSpPr>
            <p:cNvPr name="Freeform 16" id="16" descr="A close up of a logo  Description generated with very high confidence"/>
            <p:cNvSpPr/>
            <p:nvPr/>
          </p:nvSpPr>
          <p:spPr>
            <a:xfrm flipH="false" flipV="false" rot="0">
              <a:off x="0" y="0"/>
              <a:ext cx="594106" cy="672211"/>
            </a:xfrm>
            <a:custGeom>
              <a:avLst/>
              <a:gdLst/>
              <a:ahLst/>
              <a:cxnLst/>
              <a:rect r="r" b="b" t="t" l="l"/>
              <a:pathLst>
                <a:path h="672211" w="594106">
                  <a:moveTo>
                    <a:pt x="0" y="0"/>
                  </a:moveTo>
                  <a:lnTo>
                    <a:pt x="594106" y="0"/>
                  </a:lnTo>
                  <a:lnTo>
                    <a:pt x="594106" y="672211"/>
                  </a:lnTo>
                  <a:lnTo>
                    <a:pt x="0" y="672211"/>
                  </a:lnTo>
                  <a:lnTo>
                    <a:pt x="0" y="0"/>
                  </a:lnTo>
                  <a:close/>
                </a:path>
              </a:pathLst>
            </a:custGeom>
            <a:blipFill>
              <a:blip r:embed="rId4"/>
              <a:stretch>
                <a:fillRect l="0" t="0" r="-307705" b="-4"/>
              </a:stretch>
            </a:blipFill>
          </p:spPr>
        </p:sp>
      </p:grpSp>
      <p:grpSp>
        <p:nvGrpSpPr>
          <p:cNvPr name="Group 17" id="17"/>
          <p:cNvGrpSpPr/>
          <p:nvPr/>
        </p:nvGrpSpPr>
        <p:grpSpPr>
          <a:xfrm rot="0">
            <a:off x="181276" y="154287"/>
            <a:ext cx="8761677" cy="592582"/>
            <a:chOff x="0" y="0"/>
            <a:chExt cx="11682236" cy="790109"/>
          </a:xfrm>
        </p:grpSpPr>
        <p:sp>
          <p:nvSpPr>
            <p:cNvPr name="Freeform 18" id="18"/>
            <p:cNvSpPr/>
            <p:nvPr/>
          </p:nvSpPr>
          <p:spPr>
            <a:xfrm flipH="false" flipV="false" rot="0">
              <a:off x="0" y="0"/>
              <a:ext cx="11682236" cy="790109"/>
            </a:xfrm>
            <a:custGeom>
              <a:avLst/>
              <a:gdLst/>
              <a:ahLst/>
              <a:cxnLst/>
              <a:rect r="r" b="b" t="t" l="l"/>
              <a:pathLst>
                <a:path h="790109" w="11682236">
                  <a:moveTo>
                    <a:pt x="0" y="0"/>
                  </a:moveTo>
                  <a:lnTo>
                    <a:pt x="11682236" y="0"/>
                  </a:lnTo>
                  <a:lnTo>
                    <a:pt x="11682236" y="790109"/>
                  </a:lnTo>
                  <a:lnTo>
                    <a:pt x="0" y="790109"/>
                  </a:lnTo>
                  <a:close/>
                </a:path>
              </a:pathLst>
            </a:custGeom>
            <a:solidFill>
              <a:srgbClr val="000000">
                <a:alpha val="0"/>
              </a:srgbClr>
            </a:solidFill>
          </p:spPr>
        </p:sp>
        <p:sp>
          <p:nvSpPr>
            <p:cNvPr name="TextBox 19" id="19"/>
            <p:cNvSpPr txBox="true"/>
            <p:nvPr/>
          </p:nvSpPr>
          <p:spPr>
            <a:xfrm>
              <a:off x="0" y="-28575"/>
              <a:ext cx="11682236" cy="818684"/>
            </a:xfrm>
            <a:prstGeom prst="rect">
              <a:avLst/>
            </a:prstGeom>
          </p:spPr>
          <p:txBody>
            <a:bodyPr anchor="ctr" rtlCol="false" tIns="0" lIns="0" bIns="0" rIns="0"/>
            <a:lstStyle/>
            <a:p>
              <a:pPr algn="l">
                <a:lnSpc>
                  <a:spcPts val="3456"/>
                </a:lnSpc>
              </a:pPr>
              <a:r>
                <a:rPr lang="en-US" sz="3200" b="true">
                  <a:solidFill>
                    <a:srgbClr val="1D78FF"/>
                  </a:solidFill>
                  <a:latin typeface="Arial Bold"/>
                  <a:ea typeface="Arial Bold"/>
                  <a:cs typeface="Arial Bold"/>
                  <a:sym typeface="Arial Bold"/>
                </a:rPr>
                <a:t>2. Cá</a:t>
              </a:r>
              <a:r>
                <a:rPr lang="en-US" sz="3200" b="true">
                  <a:solidFill>
                    <a:srgbClr val="1D78FF"/>
                  </a:solidFill>
                  <a:latin typeface="Arial Bold"/>
                  <a:ea typeface="Arial Bold"/>
                  <a:cs typeface="Arial Bold"/>
                  <a:sym typeface="Arial Bold"/>
                </a:rPr>
                <a:t>c giai đoạn kiểm thử</a:t>
              </a:r>
            </a:p>
          </p:txBody>
        </p:sp>
      </p:grpSp>
      <p:grpSp>
        <p:nvGrpSpPr>
          <p:cNvPr name="Group 20" id="20"/>
          <p:cNvGrpSpPr/>
          <p:nvPr/>
        </p:nvGrpSpPr>
        <p:grpSpPr>
          <a:xfrm rot="0">
            <a:off x="619799" y="6733542"/>
            <a:ext cx="586071" cy="581658"/>
            <a:chOff x="0" y="0"/>
            <a:chExt cx="781429" cy="775543"/>
          </a:xfrm>
        </p:grpSpPr>
        <p:sp>
          <p:nvSpPr>
            <p:cNvPr name="Freeform 21" id="21"/>
            <p:cNvSpPr/>
            <p:nvPr/>
          </p:nvSpPr>
          <p:spPr>
            <a:xfrm flipH="false" flipV="false" rot="0">
              <a:off x="0" y="0"/>
              <a:ext cx="781429" cy="775543"/>
            </a:xfrm>
            <a:custGeom>
              <a:avLst/>
              <a:gdLst/>
              <a:ahLst/>
              <a:cxnLst/>
              <a:rect r="r" b="b" t="t" l="l"/>
              <a:pathLst>
                <a:path h="775543" w="781429">
                  <a:moveTo>
                    <a:pt x="0" y="0"/>
                  </a:moveTo>
                  <a:lnTo>
                    <a:pt x="781429" y="0"/>
                  </a:lnTo>
                  <a:lnTo>
                    <a:pt x="781429" y="775543"/>
                  </a:lnTo>
                  <a:lnTo>
                    <a:pt x="0" y="775543"/>
                  </a:lnTo>
                  <a:close/>
                </a:path>
              </a:pathLst>
            </a:custGeom>
            <a:solidFill>
              <a:srgbClr val="000000">
                <a:alpha val="0"/>
              </a:srgbClr>
            </a:solidFill>
          </p:spPr>
        </p:sp>
        <p:sp>
          <p:nvSpPr>
            <p:cNvPr name="TextBox 22" id="22"/>
            <p:cNvSpPr txBox="true"/>
            <p:nvPr/>
          </p:nvSpPr>
          <p:spPr>
            <a:xfrm>
              <a:off x="0" y="-9525"/>
              <a:ext cx="781429" cy="785068"/>
            </a:xfrm>
            <a:prstGeom prst="rect">
              <a:avLst/>
            </a:prstGeom>
          </p:spPr>
          <p:txBody>
            <a:bodyPr anchor="ctr" rtlCol="false" tIns="0" lIns="0" bIns="0" rIns="0"/>
            <a:lstStyle/>
            <a:p>
              <a:pPr algn="ctr">
                <a:lnSpc>
                  <a:spcPts val="1663"/>
                </a:lnSpc>
              </a:pPr>
              <a:r>
                <a:rPr lang="en-US" sz="1386">
                  <a:solidFill>
                    <a:srgbClr val="000000"/>
                  </a:solidFill>
                  <a:latin typeface="Roboto"/>
                  <a:ea typeface="Roboto"/>
                  <a:cs typeface="Roboto"/>
                  <a:sym typeface="Roboto"/>
                </a:rPr>
                <a:t>11</a:t>
              </a:r>
            </a:p>
          </p:txBody>
        </p:sp>
      </p:grpSp>
      <p:sp>
        <p:nvSpPr>
          <p:cNvPr name="TextBox 23" id="23"/>
          <p:cNvSpPr txBox="true"/>
          <p:nvPr/>
        </p:nvSpPr>
        <p:spPr>
          <a:xfrm rot="0">
            <a:off x="360566" y="1022013"/>
            <a:ext cx="9426899" cy="4736810"/>
          </a:xfrm>
          <a:prstGeom prst="rect">
            <a:avLst/>
          </a:prstGeom>
        </p:spPr>
        <p:txBody>
          <a:bodyPr anchor="t" rtlCol="false" tIns="0" lIns="0" bIns="0" rIns="0">
            <a:spAutoFit/>
          </a:bodyPr>
          <a:lstStyle/>
          <a:p>
            <a:pPr algn="l">
              <a:lnSpc>
                <a:spcPts val="3404"/>
              </a:lnSpc>
            </a:pPr>
            <a:r>
              <a:rPr lang="en-US" sz="2168" b="true">
                <a:solidFill>
                  <a:srgbClr val="000000"/>
                </a:solidFill>
                <a:latin typeface="Calibri (MS) Bold"/>
                <a:ea typeface="Calibri (MS) Bold"/>
                <a:cs typeface="Calibri (MS) Bold"/>
                <a:sym typeface="Calibri (MS) Bold"/>
              </a:rPr>
              <a:t>Giai đoạn 4: Báo cáo và đề x</a:t>
            </a:r>
            <a:r>
              <a:rPr lang="en-US" sz="2168" b="true">
                <a:solidFill>
                  <a:srgbClr val="000000"/>
                </a:solidFill>
                <a:latin typeface="Calibri (MS) Bold"/>
                <a:ea typeface="Calibri (MS) Bold"/>
                <a:cs typeface="Calibri (MS) Bold"/>
                <a:sym typeface="Calibri (MS) Bold"/>
              </a:rPr>
              <a:t>uấ</a:t>
            </a:r>
            <a:r>
              <a:rPr lang="en-US" sz="2168" b="true">
                <a:solidFill>
                  <a:srgbClr val="000000"/>
                </a:solidFill>
                <a:latin typeface="Calibri (MS) Bold"/>
                <a:ea typeface="Calibri (MS) Bold"/>
                <a:cs typeface="Calibri (MS) Bold"/>
                <a:sym typeface="Calibri (MS) Bold"/>
              </a:rPr>
              <a:t>t khắc phục</a:t>
            </a:r>
          </a:p>
          <a:p>
            <a:pPr algn="l">
              <a:lnSpc>
                <a:spcPts val="3404"/>
              </a:lnSpc>
            </a:pPr>
            <a:r>
              <a:rPr lang="en-US" sz="2168" b="true">
                <a:solidFill>
                  <a:srgbClr val="000000"/>
                </a:solidFill>
                <a:latin typeface="Calibri (MS) Bold"/>
                <a:ea typeface="Calibri (MS) Bold"/>
                <a:cs typeface="Calibri (MS) Bold"/>
                <a:sym typeface="Calibri (MS) Bold"/>
              </a:rPr>
              <a:t>Mục tiêu:</a:t>
            </a:r>
          </a:p>
          <a:p>
            <a:pPr algn="l">
              <a:lnSpc>
                <a:spcPts val="3404"/>
              </a:lnSpc>
            </a:pPr>
            <a:r>
              <a:rPr lang="en-US" sz="2168">
                <a:solidFill>
                  <a:srgbClr val="000000"/>
                </a:solidFill>
                <a:latin typeface="Calibri (MS)"/>
                <a:ea typeface="Calibri (MS)"/>
                <a:cs typeface="Calibri (MS)"/>
                <a:sym typeface="Calibri (MS)"/>
              </a:rPr>
              <a:t>Tổng hợp toàn bộ kết quả kiểm thử → tạo báo cáo chi tiết &amp; đề xuất xử lý lỗ hổng.</a:t>
            </a:r>
          </a:p>
          <a:p>
            <a:pPr algn="l">
              <a:lnSpc>
                <a:spcPts val="3404"/>
              </a:lnSpc>
            </a:pPr>
            <a:r>
              <a:rPr lang="en-US" sz="2168" b="true">
                <a:solidFill>
                  <a:srgbClr val="000000"/>
                </a:solidFill>
                <a:latin typeface="Calibri (MS) Bold"/>
                <a:ea typeface="Calibri (MS) Bold"/>
                <a:cs typeface="Calibri (MS) Bold"/>
                <a:sym typeface="Calibri (MS) Bold"/>
              </a:rPr>
              <a:t>Thực hiện bởi mô hình ngôn ngữ lớn (LLM):</a:t>
            </a:r>
          </a:p>
          <a:p>
            <a:pPr algn="l" marL="468141" indent="-234071" lvl="1">
              <a:lnSpc>
                <a:spcPts val="3404"/>
              </a:lnSpc>
              <a:buFont typeface="Arial"/>
              <a:buChar char="•"/>
            </a:pPr>
            <a:r>
              <a:rPr lang="en-US" sz="2168">
                <a:solidFill>
                  <a:srgbClr val="000000"/>
                </a:solidFill>
                <a:latin typeface="Calibri (MS)"/>
                <a:ea typeface="Calibri (MS)"/>
                <a:cs typeface="Calibri (MS)"/>
                <a:sym typeface="Calibri (MS)"/>
              </a:rPr>
              <a:t>Phân tích dữ liệu và viết báo cáo tự động bằng ngôn ngữ tự nhiên.</a:t>
            </a:r>
          </a:p>
          <a:p>
            <a:pPr algn="l">
              <a:lnSpc>
                <a:spcPts val="3404"/>
              </a:lnSpc>
            </a:pPr>
            <a:r>
              <a:rPr lang="en-US" sz="2168">
                <a:solidFill>
                  <a:srgbClr val="000000"/>
                </a:solidFill>
                <a:latin typeface="Calibri (MS)"/>
                <a:ea typeface="Calibri (MS)"/>
                <a:cs typeface="Calibri (MS)"/>
                <a:sym typeface="Calibri (MS)"/>
              </a:rPr>
              <a:t>📋 </a:t>
            </a:r>
            <a:r>
              <a:rPr lang="en-US" sz="2168" b="true">
                <a:solidFill>
                  <a:srgbClr val="000000"/>
                </a:solidFill>
                <a:latin typeface="Calibri (MS) Bold"/>
                <a:ea typeface="Calibri (MS) Bold"/>
                <a:cs typeface="Calibri (MS) Bold"/>
                <a:sym typeface="Calibri (MS) Bold"/>
              </a:rPr>
              <a:t>Nội dung báo cáo gồm:</a:t>
            </a:r>
          </a:p>
          <a:p>
            <a:pPr algn="l" marL="468141" indent="-234071" lvl="1">
              <a:lnSpc>
                <a:spcPts val="3404"/>
              </a:lnSpc>
              <a:buFont typeface="Arial"/>
              <a:buChar char="•"/>
            </a:pPr>
            <a:r>
              <a:rPr lang="en-US" sz="2168">
                <a:solidFill>
                  <a:srgbClr val="000000"/>
                </a:solidFill>
                <a:latin typeface="Calibri (MS)"/>
                <a:ea typeface="Calibri (MS)"/>
                <a:cs typeface="Calibri (MS)"/>
                <a:sym typeface="Calibri (MS)"/>
              </a:rPr>
              <a:t>Danh sách lỗ hổng đã phát hiện (SQLi, SSRF, XSS...).</a:t>
            </a:r>
          </a:p>
          <a:p>
            <a:pPr algn="l" marL="468141" indent="-234071" lvl="1">
              <a:lnSpc>
                <a:spcPts val="3404"/>
              </a:lnSpc>
              <a:buFont typeface="Arial"/>
              <a:buChar char="•"/>
            </a:pPr>
            <a:r>
              <a:rPr lang="en-US" sz="2168">
                <a:solidFill>
                  <a:srgbClr val="000000"/>
                </a:solidFill>
                <a:latin typeface="Calibri (MS)"/>
                <a:ea typeface="Calibri (MS)"/>
                <a:cs typeface="Calibri (MS)"/>
                <a:sym typeface="Calibri (MS)"/>
              </a:rPr>
              <a:t>Mức độ nghiêm trọng: dựa trên CVSS hoặc OWASP.</a:t>
            </a:r>
          </a:p>
          <a:p>
            <a:pPr algn="l" marL="468141" indent="-234071" lvl="1">
              <a:lnSpc>
                <a:spcPts val="3404"/>
              </a:lnSpc>
              <a:buFont typeface="Arial"/>
              <a:buChar char="•"/>
            </a:pPr>
            <a:r>
              <a:rPr lang="en-US" sz="2168">
                <a:solidFill>
                  <a:srgbClr val="000000"/>
                </a:solidFill>
                <a:latin typeface="Calibri (MS)"/>
                <a:ea typeface="Calibri (MS)"/>
                <a:cs typeface="Calibri (MS)"/>
                <a:sym typeface="Calibri (MS)"/>
              </a:rPr>
              <a:t>PoC (Proof of Concept): minh họa cách khai thác.</a:t>
            </a:r>
          </a:p>
          <a:p>
            <a:pPr algn="l" marL="468141" indent="-234071" lvl="1">
              <a:lnSpc>
                <a:spcPts val="3404"/>
              </a:lnSpc>
              <a:buFont typeface="Arial"/>
              <a:buChar char="•"/>
            </a:pPr>
            <a:r>
              <a:rPr lang="en-US" sz="2168">
                <a:solidFill>
                  <a:srgbClr val="000000"/>
                </a:solidFill>
                <a:latin typeface="Calibri (MS)"/>
                <a:ea typeface="Calibri (MS)"/>
                <a:cs typeface="Calibri (MS)"/>
                <a:sym typeface="Calibri (MS)"/>
              </a:rPr>
              <a:t>Đề xuất khắc phục qua từng nhiệm vụ .</a:t>
            </a:r>
          </a:p>
          <a:p>
            <a:pPr algn="l">
              <a:lnSpc>
                <a:spcPts val="3404"/>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9753600" cy="73152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210566"/>
                  </a:moveTo>
                  <a:cubicBezTo>
                    <a:pt x="0" y="94234"/>
                    <a:pt x="94234" y="0"/>
                    <a:pt x="210566" y="0"/>
                  </a:cubicBezTo>
                  <a:lnTo>
                    <a:pt x="12794235" y="0"/>
                  </a:lnTo>
                  <a:cubicBezTo>
                    <a:pt x="12910566" y="0"/>
                    <a:pt x="13004800" y="94234"/>
                    <a:pt x="13004800" y="210566"/>
                  </a:cubicBezTo>
                  <a:lnTo>
                    <a:pt x="13004800" y="9543034"/>
                  </a:lnTo>
                  <a:cubicBezTo>
                    <a:pt x="13004800" y="9659365"/>
                    <a:pt x="12910566" y="9753600"/>
                    <a:pt x="12794235" y="9753600"/>
                  </a:cubicBezTo>
                  <a:lnTo>
                    <a:pt x="210566" y="9753600"/>
                  </a:lnTo>
                  <a:cubicBezTo>
                    <a:pt x="94234" y="9753600"/>
                    <a:pt x="0" y="9659366"/>
                    <a:pt x="0" y="9543034"/>
                  </a:cubicBezTo>
                  <a:close/>
                </a:path>
              </a:pathLst>
            </a:custGeom>
            <a:solidFill>
              <a:srgbClr val="FFFFFF"/>
            </a:solidFill>
          </p:spPr>
        </p:sp>
      </p:grpSp>
      <p:grpSp>
        <p:nvGrpSpPr>
          <p:cNvPr name="Group 4" id="4"/>
          <p:cNvGrpSpPr/>
          <p:nvPr/>
        </p:nvGrpSpPr>
        <p:grpSpPr>
          <a:xfrm rot="0">
            <a:off x="-33730" y="6719961"/>
            <a:ext cx="9821196" cy="595239"/>
            <a:chOff x="0" y="0"/>
            <a:chExt cx="13094928" cy="793653"/>
          </a:xfrm>
        </p:grpSpPr>
        <p:sp>
          <p:nvSpPr>
            <p:cNvPr name="Freeform 5" id="5"/>
            <p:cNvSpPr/>
            <p:nvPr/>
          </p:nvSpPr>
          <p:spPr>
            <a:xfrm flipH="false" flipV="false" rot="0">
              <a:off x="0" y="0"/>
              <a:ext cx="13094970" cy="793623"/>
            </a:xfrm>
            <a:custGeom>
              <a:avLst/>
              <a:gdLst/>
              <a:ahLst/>
              <a:cxnLst/>
              <a:rect r="r" b="b" t="t" l="l"/>
              <a:pathLst>
                <a:path h="793623" w="13094970">
                  <a:moveTo>
                    <a:pt x="0" y="0"/>
                  </a:moveTo>
                  <a:lnTo>
                    <a:pt x="13094970" y="0"/>
                  </a:lnTo>
                  <a:lnTo>
                    <a:pt x="13094970" y="793623"/>
                  </a:lnTo>
                  <a:lnTo>
                    <a:pt x="0" y="793623"/>
                  </a:lnTo>
                  <a:close/>
                </a:path>
              </a:pathLst>
            </a:custGeom>
            <a:solidFill>
              <a:srgbClr val="000000">
                <a:alpha val="65490"/>
              </a:srgbClr>
            </a:solidFill>
          </p:spPr>
        </p:sp>
        <p:sp>
          <p:nvSpPr>
            <p:cNvPr name="TextBox 6" id="6"/>
            <p:cNvSpPr txBox="true"/>
            <p:nvPr/>
          </p:nvSpPr>
          <p:spPr>
            <a:xfrm>
              <a:off x="0" y="-9525"/>
              <a:ext cx="13094928" cy="803178"/>
            </a:xfrm>
            <a:prstGeom prst="rect">
              <a:avLst/>
            </a:prstGeom>
          </p:spPr>
          <p:txBody>
            <a:bodyPr anchor="ctr" rtlCol="false" tIns="50800" lIns="50800" bIns="50800" rIns="50800"/>
            <a:lstStyle/>
            <a:p>
              <a:pPr algn="ctr">
                <a:lnSpc>
                  <a:spcPts val="1535"/>
                </a:lnSpc>
              </a:pPr>
              <a:r>
                <a:rPr lang="en-US" b="true" sz="1279" i="true">
                  <a:solidFill>
                    <a:srgbClr val="FFFFFF"/>
                  </a:solidFill>
                  <a:latin typeface="Arial Nova Bold Italics"/>
                  <a:ea typeface="Arial Nova Bold Italics"/>
                  <a:cs typeface="Arial Nova Bold Italics"/>
                  <a:sym typeface="Arial Nova Bold Italics"/>
                </a:rPr>
                <a:t>Information Security Lab (InSecLab) – Email: inseclab@uit.edu.vn</a:t>
              </a:r>
            </a:p>
            <a:p>
              <a:pPr algn="ctr">
                <a:lnSpc>
                  <a:spcPts val="1535"/>
                </a:lnSpc>
              </a:pPr>
              <a:r>
                <a:rPr lang="en-US" sz="1279">
                  <a:solidFill>
                    <a:srgbClr val="FFFFFF"/>
                  </a:solidFill>
                  <a:latin typeface="Arial Nova"/>
                  <a:ea typeface="Arial Nova"/>
                  <a:cs typeface="Arial Nova"/>
                  <a:sym typeface="Arial Nova"/>
                </a:rPr>
                <a:t>University of Information Technology (UIT), VNU-HCM</a:t>
              </a:r>
            </a:p>
          </p:txBody>
        </p:sp>
      </p:grpSp>
      <p:grpSp>
        <p:nvGrpSpPr>
          <p:cNvPr name="Group 7" id="7"/>
          <p:cNvGrpSpPr/>
          <p:nvPr/>
        </p:nvGrpSpPr>
        <p:grpSpPr>
          <a:xfrm rot="0">
            <a:off x="613026" y="6721758"/>
            <a:ext cx="599618" cy="600215"/>
            <a:chOff x="0" y="0"/>
            <a:chExt cx="799491" cy="800287"/>
          </a:xfrm>
        </p:grpSpPr>
        <p:sp>
          <p:nvSpPr>
            <p:cNvPr name="Freeform 8" id="8"/>
            <p:cNvSpPr/>
            <p:nvPr/>
          </p:nvSpPr>
          <p:spPr>
            <a:xfrm flipH="false" flipV="false" rot="0">
              <a:off x="9017" y="9017"/>
              <a:ext cx="781431" cy="782193"/>
            </a:xfrm>
            <a:custGeom>
              <a:avLst/>
              <a:gdLst/>
              <a:ahLst/>
              <a:cxnLst/>
              <a:rect r="r" b="b" t="t" l="l"/>
              <a:pathLst>
                <a:path h="782193" w="781431">
                  <a:moveTo>
                    <a:pt x="0" y="0"/>
                  </a:moveTo>
                  <a:lnTo>
                    <a:pt x="781431" y="0"/>
                  </a:lnTo>
                  <a:lnTo>
                    <a:pt x="781431" y="782193"/>
                  </a:lnTo>
                  <a:lnTo>
                    <a:pt x="0" y="782193"/>
                  </a:lnTo>
                </a:path>
              </a:pathLst>
            </a:custGeom>
            <a:solidFill>
              <a:srgbClr val="FFFFFF"/>
            </a:solidFill>
          </p:spPr>
        </p:sp>
        <p:sp>
          <p:nvSpPr>
            <p:cNvPr name="Freeform 9" id="9"/>
            <p:cNvSpPr/>
            <p:nvPr/>
          </p:nvSpPr>
          <p:spPr>
            <a:xfrm flipH="false" flipV="false" rot="0">
              <a:off x="9017" y="0"/>
              <a:ext cx="790448" cy="800227"/>
            </a:xfrm>
            <a:custGeom>
              <a:avLst/>
              <a:gdLst/>
              <a:ahLst/>
              <a:cxnLst/>
              <a:rect r="r" b="b" t="t" l="l"/>
              <a:pathLst>
                <a:path h="800227" w="790448">
                  <a:moveTo>
                    <a:pt x="0" y="0"/>
                  </a:moveTo>
                  <a:lnTo>
                    <a:pt x="781431" y="0"/>
                  </a:lnTo>
                  <a:cubicBezTo>
                    <a:pt x="786384" y="0"/>
                    <a:pt x="790448" y="4064"/>
                    <a:pt x="790448" y="9017"/>
                  </a:cubicBezTo>
                  <a:lnTo>
                    <a:pt x="790448" y="791210"/>
                  </a:lnTo>
                  <a:cubicBezTo>
                    <a:pt x="790448" y="796163"/>
                    <a:pt x="786384" y="800227"/>
                    <a:pt x="781431" y="800227"/>
                  </a:cubicBezTo>
                  <a:lnTo>
                    <a:pt x="0" y="800227"/>
                  </a:lnTo>
                  <a:lnTo>
                    <a:pt x="0" y="782193"/>
                  </a:lnTo>
                  <a:lnTo>
                    <a:pt x="781431" y="782193"/>
                  </a:lnTo>
                  <a:lnTo>
                    <a:pt x="781431" y="791210"/>
                  </a:lnTo>
                  <a:lnTo>
                    <a:pt x="772414" y="791210"/>
                  </a:lnTo>
                  <a:lnTo>
                    <a:pt x="772414" y="9017"/>
                  </a:lnTo>
                  <a:lnTo>
                    <a:pt x="781431" y="9017"/>
                  </a:lnTo>
                  <a:lnTo>
                    <a:pt x="781431" y="18034"/>
                  </a:lnTo>
                  <a:lnTo>
                    <a:pt x="0" y="18034"/>
                  </a:lnTo>
                  <a:close/>
                </a:path>
              </a:pathLst>
            </a:custGeom>
            <a:solidFill>
              <a:srgbClr val="303030"/>
            </a:solidFill>
          </p:spPr>
        </p:sp>
      </p:grpSp>
      <p:grpSp>
        <p:nvGrpSpPr>
          <p:cNvPr name="Group 10" id="10"/>
          <p:cNvGrpSpPr/>
          <p:nvPr/>
        </p:nvGrpSpPr>
        <p:grpSpPr>
          <a:xfrm rot="0">
            <a:off x="8836659" y="6730169"/>
            <a:ext cx="561872" cy="581658"/>
            <a:chOff x="0" y="0"/>
            <a:chExt cx="749163" cy="775543"/>
          </a:xfrm>
        </p:grpSpPr>
        <p:sp>
          <p:nvSpPr>
            <p:cNvPr name="Freeform 11" id="11"/>
            <p:cNvSpPr/>
            <p:nvPr/>
          </p:nvSpPr>
          <p:spPr>
            <a:xfrm flipH="false" flipV="false" rot="0">
              <a:off x="0" y="0"/>
              <a:ext cx="749173" cy="775589"/>
            </a:xfrm>
            <a:custGeom>
              <a:avLst/>
              <a:gdLst/>
              <a:ahLst/>
              <a:cxnLst/>
              <a:rect r="r" b="b" t="t" l="l"/>
              <a:pathLst>
                <a:path h="775589" w="749173">
                  <a:moveTo>
                    <a:pt x="0" y="0"/>
                  </a:moveTo>
                  <a:lnTo>
                    <a:pt x="749173" y="0"/>
                  </a:lnTo>
                  <a:lnTo>
                    <a:pt x="749173" y="775589"/>
                  </a:lnTo>
                  <a:lnTo>
                    <a:pt x="0" y="775589"/>
                  </a:lnTo>
                </a:path>
              </a:pathLst>
            </a:custGeom>
            <a:solidFill>
              <a:srgbClr val="FFFFFF"/>
            </a:solidFill>
          </p:spPr>
        </p:sp>
      </p:grpSp>
      <p:grpSp>
        <p:nvGrpSpPr>
          <p:cNvPr name="Group 12" id="12"/>
          <p:cNvGrpSpPr>
            <a:grpSpLocks noChangeAspect="true"/>
          </p:cNvGrpSpPr>
          <p:nvPr/>
        </p:nvGrpSpPr>
        <p:grpSpPr>
          <a:xfrm rot="0">
            <a:off x="8894795" y="6772281"/>
            <a:ext cx="445600" cy="504181"/>
            <a:chOff x="0" y="0"/>
            <a:chExt cx="594133" cy="672242"/>
          </a:xfrm>
        </p:grpSpPr>
        <p:sp>
          <p:nvSpPr>
            <p:cNvPr name="Freeform 13" id="13" descr="A close up of a logo  Description generated with very high confidence"/>
            <p:cNvSpPr/>
            <p:nvPr/>
          </p:nvSpPr>
          <p:spPr>
            <a:xfrm flipH="false" flipV="false" rot="0">
              <a:off x="0" y="0"/>
              <a:ext cx="594106" cy="672211"/>
            </a:xfrm>
            <a:custGeom>
              <a:avLst/>
              <a:gdLst/>
              <a:ahLst/>
              <a:cxnLst/>
              <a:rect r="r" b="b" t="t" l="l"/>
              <a:pathLst>
                <a:path h="672211" w="594106">
                  <a:moveTo>
                    <a:pt x="0" y="0"/>
                  </a:moveTo>
                  <a:lnTo>
                    <a:pt x="594106" y="0"/>
                  </a:lnTo>
                  <a:lnTo>
                    <a:pt x="594106" y="672211"/>
                  </a:lnTo>
                  <a:lnTo>
                    <a:pt x="0" y="672211"/>
                  </a:lnTo>
                  <a:lnTo>
                    <a:pt x="0" y="0"/>
                  </a:lnTo>
                  <a:close/>
                </a:path>
              </a:pathLst>
            </a:custGeom>
            <a:blipFill>
              <a:blip r:embed="rId2"/>
              <a:stretch>
                <a:fillRect l="0" t="0" r="-307705" b="-4"/>
              </a:stretch>
            </a:blipFill>
          </p:spPr>
        </p:sp>
      </p:grpSp>
      <p:sp>
        <p:nvSpPr>
          <p:cNvPr name="AutoShape 14" id="14"/>
          <p:cNvSpPr/>
          <p:nvPr/>
        </p:nvSpPr>
        <p:spPr>
          <a:xfrm rot="21352">
            <a:off x="-30575" y="868629"/>
            <a:ext cx="9814749" cy="0"/>
          </a:xfrm>
          <a:prstGeom prst="line">
            <a:avLst/>
          </a:prstGeom>
          <a:ln cap="rnd" w="47625">
            <a:solidFill>
              <a:srgbClr val="1D78FF"/>
            </a:solidFill>
            <a:prstDash val="solid"/>
            <a:headEnd type="none" len="sm" w="sm"/>
            <a:tailEnd type="none" len="sm" w="sm"/>
          </a:ln>
        </p:spPr>
      </p:sp>
      <p:grpSp>
        <p:nvGrpSpPr>
          <p:cNvPr name="Group 15" id="15"/>
          <p:cNvGrpSpPr>
            <a:grpSpLocks noChangeAspect="true"/>
          </p:cNvGrpSpPr>
          <p:nvPr/>
        </p:nvGrpSpPr>
        <p:grpSpPr>
          <a:xfrm rot="0">
            <a:off x="0" y="1189492"/>
            <a:ext cx="9753600" cy="5429724"/>
            <a:chOff x="0" y="0"/>
            <a:chExt cx="13004800" cy="7239632"/>
          </a:xfrm>
        </p:grpSpPr>
        <p:sp>
          <p:nvSpPr>
            <p:cNvPr name="Freeform 16" id="16" descr="A blue circles and lines on a black background  Description automatically generated"/>
            <p:cNvSpPr/>
            <p:nvPr/>
          </p:nvSpPr>
          <p:spPr>
            <a:xfrm flipH="false" flipV="false" rot="0">
              <a:off x="0" y="0"/>
              <a:ext cx="13004800" cy="7239635"/>
            </a:xfrm>
            <a:custGeom>
              <a:avLst/>
              <a:gdLst/>
              <a:ahLst/>
              <a:cxnLst/>
              <a:rect r="r" b="b" t="t" l="l"/>
              <a:pathLst>
                <a:path h="7239635" w="13004800">
                  <a:moveTo>
                    <a:pt x="0" y="0"/>
                  </a:moveTo>
                  <a:lnTo>
                    <a:pt x="13004800" y="0"/>
                  </a:lnTo>
                  <a:lnTo>
                    <a:pt x="13004800" y="7239635"/>
                  </a:lnTo>
                  <a:lnTo>
                    <a:pt x="0" y="7239635"/>
                  </a:lnTo>
                  <a:lnTo>
                    <a:pt x="0" y="0"/>
                  </a:lnTo>
                  <a:close/>
                </a:path>
              </a:pathLst>
            </a:custGeom>
            <a:blipFill>
              <a:blip r:embed="rId3"/>
              <a:stretch>
                <a:fillRect l="-14353" t="0" r="-14353" b="0"/>
              </a:stretch>
            </a:blipFill>
          </p:spPr>
        </p:sp>
      </p:grpSp>
      <p:grpSp>
        <p:nvGrpSpPr>
          <p:cNvPr name="Group 17" id="17"/>
          <p:cNvGrpSpPr>
            <a:grpSpLocks noChangeAspect="true"/>
          </p:cNvGrpSpPr>
          <p:nvPr/>
        </p:nvGrpSpPr>
        <p:grpSpPr>
          <a:xfrm rot="0">
            <a:off x="8942953" y="33306"/>
            <a:ext cx="776919" cy="776919"/>
            <a:chOff x="0" y="0"/>
            <a:chExt cx="1035893" cy="1035893"/>
          </a:xfrm>
        </p:grpSpPr>
        <p:sp>
          <p:nvSpPr>
            <p:cNvPr name="Freeform 18" id="18" descr="A picture containing object, clock  Description automatically generated"/>
            <p:cNvSpPr/>
            <p:nvPr/>
          </p:nvSpPr>
          <p:spPr>
            <a:xfrm flipH="false" flipV="false" rot="0">
              <a:off x="0" y="0"/>
              <a:ext cx="1035939" cy="1035939"/>
            </a:xfrm>
            <a:custGeom>
              <a:avLst/>
              <a:gdLst/>
              <a:ahLst/>
              <a:cxnLst/>
              <a:rect r="r" b="b" t="t" l="l"/>
              <a:pathLst>
                <a:path h="1035939" w="1035939">
                  <a:moveTo>
                    <a:pt x="0" y="0"/>
                  </a:moveTo>
                  <a:lnTo>
                    <a:pt x="1035939" y="0"/>
                  </a:lnTo>
                  <a:lnTo>
                    <a:pt x="1035939" y="1035939"/>
                  </a:lnTo>
                  <a:lnTo>
                    <a:pt x="0" y="1035939"/>
                  </a:lnTo>
                  <a:lnTo>
                    <a:pt x="0" y="0"/>
                  </a:lnTo>
                  <a:close/>
                </a:path>
              </a:pathLst>
            </a:custGeom>
            <a:blipFill>
              <a:blip r:embed="rId4"/>
              <a:stretch>
                <a:fillRect l="0" t="0" r="4" b="4"/>
              </a:stretch>
            </a:blipFill>
          </p:spPr>
        </p:sp>
      </p:grpSp>
      <p:grpSp>
        <p:nvGrpSpPr>
          <p:cNvPr name="Group 19" id="19"/>
          <p:cNvGrpSpPr/>
          <p:nvPr/>
        </p:nvGrpSpPr>
        <p:grpSpPr>
          <a:xfrm rot="0">
            <a:off x="619799" y="6733542"/>
            <a:ext cx="586071" cy="581658"/>
            <a:chOff x="0" y="0"/>
            <a:chExt cx="781429" cy="775543"/>
          </a:xfrm>
        </p:grpSpPr>
        <p:sp>
          <p:nvSpPr>
            <p:cNvPr name="Freeform 20" id="20"/>
            <p:cNvSpPr/>
            <p:nvPr/>
          </p:nvSpPr>
          <p:spPr>
            <a:xfrm flipH="false" flipV="false" rot="0">
              <a:off x="0" y="0"/>
              <a:ext cx="781429" cy="775543"/>
            </a:xfrm>
            <a:custGeom>
              <a:avLst/>
              <a:gdLst/>
              <a:ahLst/>
              <a:cxnLst/>
              <a:rect r="r" b="b" t="t" l="l"/>
              <a:pathLst>
                <a:path h="775543" w="781429">
                  <a:moveTo>
                    <a:pt x="0" y="0"/>
                  </a:moveTo>
                  <a:lnTo>
                    <a:pt x="781429" y="0"/>
                  </a:lnTo>
                  <a:lnTo>
                    <a:pt x="781429" y="775543"/>
                  </a:lnTo>
                  <a:lnTo>
                    <a:pt x="0" y="775543"/>
                  </a:lnTo>
                  <a:close/>
                </a:path>
              </a:pathLst>
            </a:custGeom>
            <a:solidFill>
              <a:srgbClr val="000000">
                <a:alpha val="0"/>
              </a:srgbClr>
            </a:solidFill>
          </p:spPr>
        </p:sp>
        <p:sp>
          <p:nvSpPr>
            <p:cNvPr name="TextBox 21" id="21"/>
            <p:cNvSpPr txBox="true"/>
            <p:nvPr/>
          </p:nvSpPr>
          <p:spPr>
            <a:xfrm>
              <a:off x="0" y="-9525"/>
              <a:ext cx="781429" cy="785068"/>
            </a:xfrm>
            <a:prstGeom prst="rect">
              <a:avLst/>
            </a:prstGeom>
          </p:spPr>
          <p:txBody>
            <a:bodyPr anchor="ctr" rtlCol="false" tIns="0" lIns="0" bIns="0" rIns="0"/>
            <a:lstStyle/>
            <a:p>
              <a:pPr algn="ctr">
                <a:lnSpc>
                  <a:spcPts val="1663"/>
                </a:lnSpc>
              </a:pPr>
              <a:r>
                <a:rPr lang="en-US" sz="1386">
                  <a:solidFill>
                    <a:srgbClr val="000000"/>
                  </a:solidFill>
                  <a:latin typeface="Roboto"/>
                  <a:ea typeface="Roboto"/>
                  <a:cs typeface="Roboto"/>
                  <a:sym typeface="Roboto"/>
                </a:rPr>
                <a:t>12</a:t>
              </a:r>
            </a:p>
          </p:txBody>
        </p:sp>
      </p:grpSp>
      <p:grpSp>
        <p:nvGrpSpPr>
          <p:cNvPr name="Group 22" id="22"/>
          <p:cNvGrpSpPr/>
          <p:nvPr/>
        </p:nvGrpSpPr>
        <p:grpSpPr>
          <a:xfrm rot="0">
            <a:off x="139406" y="154287"/>
            <a:ext cx="9474788" cy="544118"/>
            <a:chOff x="0" y="0"/>
            <a:chExt cx="12633051" cy="725491"/>
          </a:xfrm>
        </p:grpSpPr>
        <p:sp>
          <p:nvSpPr>
            <p:cNvPr name="Freeform 23" id="23"/>
            <p:cNvSpPr/>
            <p:nvPr/>
          </p:nvSpPr>
          <p:spPr>
            <a:xfrm flipH="false" flipV="false" rot="0">
              <a:off x="0" y="0"/>
              <a:ext cx="12633051" cy="725491"/>
            </a:xfrm>
            <a:custGeom>
              <a:avLst/>
              <a:gdLst/>
              <a:ahLst/>
              <a:cxnLst/>
              <a:rect r="r" b="b" t="t" l="l"/>
              <a:pathLst>
                <a:path h="725491" w="12633051">
                  <a:moveTo>
                    <a:pt x="0" y="0"/>
                  </a:moveTo>
                  <a:lnTo>
                    <a:pt x="12633051" y="0"/>
                  </a:lnTo>
                  <a:lnTo>
                    <a:pt x="12633051" y="725491"/>
                  </a:lnTo>
                  <a:lnTo>
                    <a:pt x="0" y="725491"/>
                  </a:lnTo>
                  <a:close/>
                </a:path>
              </a:pathLst>
            </a:custGeom>
            <a:solidFill>
              <a:srgbClr val="000000">
                <a:alpha val="0"/>
              </a:srgbClr>
            </a:solidFill>
          </p:spPr>
        </p:sp>
        <p:sp>
          <p:nvSpPr>
            <p:cNvPr name="TextBox 24" id="24"/>
            <p:cNvSpPr txBox="true"/>
            <p:nvPr/>
          </p:nvSpPr>
          <p:spPr>
            <a:xfrm>
              <a:off x="0" y="19050"/>
              <a:ext cx="12633051" cy="706441"/>
            </a:xfrm>
            <a:prstGeom prst="rect">
              <a:avLst/>
            </a:prstGeom>
          </p:spPr>
          <p:txBody>
            <a:bodyPr anchor="ctr" rtlCol="false" tIns="0" lIns="0" bIns="0" rIns="0"/>
            <a:lstStyle/>
            <a:p>
              <a:pPr algn="ctr">
                <a:lnSpc>
                  <a:spcPts val="3456"/>
                </a:lnSpc>
              </a:pPr>
              <a:r>
                <a:rPr lang="en-US" sz="3200" b="true">
                  <a:solidFill>
                    <a:srgbClr val="1D78FF"/>
                  </a:solidFill>
                  <a:latin typeface="Roboto Bold"/>
                  <a:ea typeface="Roboto Bold"/>
                  <a:cs typeface="Roboto Bold"/>
                  <a:sym typeface="Roboto Bold"/>
                </a:rPr>
                <a:t>Nội dung</a:t>
              </a:r>
            </a:p>
          </p:txBody>
        </p:sp>
      </p:grpSp>
      <p:sp>
        <p:nvSpPr>
          <p:cNvPr name="TextBox 25" id="25"/>
          <p:cNvSpPr txBox="true"/>
          <p:nvPr/>
        </p:nvSpPr>
        <p:spPr>
          <a:xfrm rot="0">
            <a:off x="91440" y="3699087"/>
            <a:ext cx="9570720" cy="544297"/>
          </a:xfrm>
          <a:prstGeom prst="rect">
            <a:avLst/>
          </a:prstGeom>
        </p:spPr>
        <p:txBody>
          <a:bodyPr anchor="t" rtlCol="false" tIns="0" lIns="0" bIns="0" rIns="0">
            <a:spAutoFit/>
          </a:bodyPr>
          <a:lstStyle/>
          <a:p>
            <a:pPr algn="ctr">
              <a:lnSpc>
                <a:spcPts val="4147"/>
              </a:lnSpc>
            </a:pPr>
            <a:r>
              <a:rPr lang="en-US" sz="3840" b="true">
                <a:solidFill>
                  <a:srgbClr val="4391FF"/>
                </a:solidFill>
                <a:latin typeface="Roboto Bold"/>
                <a:ea typeface="Roboto Bold"/>
                <a:cs typeface="Roboto Bold"/>
                <a:sym typeface="Roboto Bold"/>
              </a:rPr>
              <a:t>Mô hình VulnBot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9753600" cy="73152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210566"/>
                  </a:moveTo>
                  <a:cubicBezTo>
                    <a:pt x="0" y="94234"/>
                    <a:pt x="94234" y="0"/>
                    <a:pt x="210566" y="0"/>
                  </a:cubicBezTo>
                  <a:lnTo>
                    <a:pt x="12794235" y="0"/>
                  </a:lnTo>
                  <a:cubicBezTo>
                    <a:pt x="12910566" y="0"/>
                    <a:pt x="13004800" y="94234"/>
                    <a:pt x="13004800" y="210566"/>
                  </a:cubicBezTo>
                  <a:lnTo>
                    <a:pt x="13004800" y="9543034"/>
                  </a:lnTo>
                  <a:cubicBezTo>
                    <a:pt x="13004800" y="9659365"/>
                    <a:pt x="12910566" y="9753600"/>
                    <a:pt x="12794235" y="9753600"/>
                  </a:cubicBezTo>
                  <a:lnTo>
                    <a:pt x="210566" y="9753600"/>
                  </a:lnTo>
                  <a:cubicBezTo>
                    <a:pt x="94234" y="9753600"/>
                    <a:pt x="0" y="9659366"/>
                    <a:pt x="0" y="9543034"/>
                  </a:cubicBezTo>
                  <a:close/>
                </a:path>
              </a:pathLst>
            </a:custGeom>
            <a:solidFill>
              <a:srgbClr val="FFFFFF"/>
            </a:solidFill>
          </p:spPr>
        </p:sp>
      </p:grpSp>
      <p:grpSp>
        <p:nvGrpSpPr>
          <p:cNvPr name="Group 4" id="4"/>
          <p:cNvGrpSpPr>
            <a:grpSpLocks noChangeAspect="true"/>
          </p:cNvGrpSpPr>
          <p:nvPr/>
        </p:nvGrpSpPr>
        <p:grpSpPr>
          <a:xfrm rot="0">
            <a:off x="8942953" y="33306"/>
            <a:ext cx="776919" cy="776919"/>
            <a:chOff x="0" y="0"/>
            <a:chExt cx="1035893" cy="1035893"/>
          </a:xfrm>
        </p:grpSpPr>
        <p:sp>
          <p:nvSpPr>
            <p:cNvPr name="Freeform 5" id="5" descr="A picture containing object, clock  Description automatically generated"/>
            <p:cNvSpPr/>
            <p:nvPr/>
          </p:nvSpPr>
          <p:spPr>
            <a:xfrm flipH="false" flipV="false" rot="0">
              <a:off x="0" y="0"/>
              <a:ext cx="1035939" cy="1035939"/>
            </a:xfrm>
            <a:custGeom>
              <a:avLst/>
              <a:gdLst/>
              <a:ahLst/>
              <a:cxnLst/>
              <a:rect r="r" b="b" t="t" l="l"/>
              <a:pathLst>
                <a:path h="1035939" w="1035939">
                  <a:moveTo>
                    <a:pt x="0" y="0"/>
                  </a:moveTo>
                  <a:lnTo>
                    <a:pt x="1035939" y="0"/>
                  </a:lnTo>
                  <a:lnTo>
                    <a:pt x="1035939" y="1035939"/>
                  </a:lnTo>
                  <a:lnTo>
                    <a:pt x="0" y="1035939"/>
                  </a:lnTo>
                  <a:lnTo>
                    <a:pt x="0" y="0"/>
                  </a:lnTo>
                  <a:close/>
                </a:path>
              </a:pathLst>
            </a:custGeom>
            <a:blipFill>
              <a:blip r:embed="rId3"/>
              <a:stretch>
                <a:fillRect l="0" t="0" r="4" b="4"/>
              </a:stretch>
            </a:blipFill>
          </p:spPr>
        </p:sp>
      </p:grpSp>
      <p:sp>
        <p:nvSpPr>
          <p:cNvPr name="AutoShape 6" id="6"/>
          <p:cNvSpPr/>
          <p:nvPr/>
        </p:nvSpPr>
        <p:spPr>
          <a:xfrm rot="21352">
            <a:off x="-30575" y="868629"/>
            <a:ext cx="9814749" cy="0"/>
          </a:xfrm>
          <a:prstGeom prst="line">
            <a:avLst/>
          </a:prstGeom>
          <a:ln cap="rnd" w="47625">
            <a:solidFill>
              <a:srgbClr val="1D78FF"/>
            </a:solidFill>
            <a:prstDash val="solid"/>
            <a:headEnd type="none" len="sm" w="sm"/>
            <a:tailEnd type="none" len="sm" w="sm"/>
          </a:ln>
        </p:spPr>
      </p:sp>
      <p:grpSp>
        <p:nvGrpSpPr>
          <p:cNvPr name="Group 7" id="7"/>
          <p:cNvGrpSpPr/>
          <p:nvPr/>
        </p:nvGrpSpPr>
        <p:grpSpPr>
          <a:xfrm rot="0">
            <a:off x="-33730" y="6719961"/>
            <a:ext cx="9821196" cy="595239"/>
            <a:chOff x="0" y="0"/>
            <a:chExt cx="13094928" cy="793653"/>
          </a:xfrm>
        </p:grpSpPr>
        <p:sp>
          <p:nvSpPr>
            <p:cNvPr name="Freeform 8" id="8"/>
            <p:cNvSpPr/>
            <p:nvPr/>
          </p:nvSpPr>
          <p:spPr>
            <a:xfrm flipH="false" flipV="false" rot="0">
              <a:off x="0" y="0"/>
              <a:ext cx="13094970" cy="793623"/>
            </a:xfrm>
            <a:custGeom>
              <a:avLst/>
              <a:gdLst/>
              <a:ahLst/>
              <a:cxnLst/>
              <a:rect r="r" b="b" t="t" l="l"/>
              <a:pathLst>
                <a:path h="793623" w="13094970">
                  <a:moveTo>
                    <a:pt x="0" y="0"/>
                  </a:moveTo>
                  <a:lnTo>
                    <a:pt x="13094970" y="0"/>
                  </a:lnTo>
                  <a:lnTo>
                    <a:pt x="13094970" y="793623"/>
                  </a:lnTo>
                  <a:lnTo>
                    <a:pt x="0" y="793623"/>
                  </a:lnTo>
                  <a:close/>
                </a:path>
              </a:pathLst>
            </a:custGeom>
            <a:solidFill>
              <a:srgbClr val="000000">
                <a:alpha val="65490"/>
              </a:srgbClr>
            </a:solidFill>
          </p:spPr>
        </p:sp>
        <p:sp>
          <p:nvSpPr>
            <p:cNvPr name="TextBox 9" id="9"/>
            <p:cNvSpPr txBox="true"/>
            <p:nvPr/>
          </p:nvSpPr>
          <p:spPr>
            <a:xfrm>
              <a:off x="0" y="-9525"/>
              <a:ext cx="13094928" cy="803178"/>
            </a:xfrm>
            <a:prstGeom prst="rect">
              <a:avLst/>
            </a:prstGeom>
          </p:spPr>
          <p:txBody>
            <a:bodyPr anchor="ctr" rtlCol="false" tIns="50800" lIns="50800" bIns="50800" rIns="50800"/>
            <a:lstStyle/>
            <a:p>
              <a:pPr algn="ctr">
                <a:lnSpc>
                  <a:spcPts val="1535"/>
                </a:lnSpc>
              </a:pPr>
              <a:r>
                <a:rPr lang="en-US" b="true" sz="1279" i="true">
                  <a:solidFill>
                    <a:srgbClr val="FFFFFF"/>
                  </a:solidFill>
                  <a:latin typeface="Arial Nova Bold Italics"/>
                  <a:ea typeface="Arial Nova Bold Italics"/>
                  <a:cs typeface="Arial Nova Bold Italics"/>
                  <a:sym typeface="Arial Nova Bold Italics"/>
                </a:rPr>
                <a:t>Information Security Lab (InSecLab) – Email: inseclab@uit.edu.vn</a:t>
              </a:r>
            </a:p>
            <a:p>
              <a:pPr algn="ctr">
                <a:lnSpc>
                  <a:spcPts val="1535"/>
                </a:lnSpc>
              </a:pPr>
              <a:r>
                <a:rPr lang="en-US" sz="1279">
                  <a:solidFill>
                    <a:srgbClr val="FFFFFF"/>
                  </a:solidFill>
                  <a:latin typeface="Arial Nova"/>
                  <a:ea typeface="Arial Nova"/>
                  <a:cs typeface="Arial Nova"/>
                  <a:sym typeface="Arial Nova"/>
                </a:rPr>
                <a:t>University of Information Technology (UIT), VNU-HCM</a:t>
              </a:r>
            </a:p>
          </p:txBody>
        </p:sp>
      </p:grpSp>
      <p:grpSp>
        <p:nvGrpSpPr>
          <p:cNvPr name="Group 10" id="10"/>
          <p:cNvGrpSpPr/>
          <p:nvPr/>
        </p:nvGrpSpPr>
        <p:grpSpPr>
          <a:xfrm rot="0">
            <a:off x="613026" y="6721758"/>
            <a:ext cx="599618" cy="600215"/>
            <a:chOff x="0" y="0"/>
            <a:chExt cx="799491" cy="800287"/>
          </a:xfrm>
        </p:grpSpPr>
        <p:sp>
          <p:nvSpPr>
            <p:cNvPr name="Freeform 11" id="11"/>
            <p:cNvSpPr/>
            <p:nvPr/>
          </p:nvSpPr>
          <p:spPr>
            <a:xfrm flipH="false" flipV="false" rot="0">
              <a:off x="9017" y="9017"/>
              <a:ext cx="781431" cy="782193"/>
            </a:xfrm>
            <a:custGeom>
              <a:avLst/>
              <a:gdLst/>
              <a:ahLst/>
              <a:cxnLst/>
              <a:rect r="r" b="b" t="t" l="l"/>
              <a:pathLst>
                <a:path h="782193" w="781431">
                  <a:moveTo>
                    <a:pt x="0" y="0"/>
                  </a:moveTo>
                  <a:lnTo>
                    <a:pt x="781431" y="0"/>
                  </a:lnTo>
                  <a:lnTo>
                    <a:pt x="781431" y="782193"/>
                  </a:lnTo>
                  <a:lnTo>
                    <a:pt x="0" y="782193"/>
                  </a:lnTo>
                </a:path>
              </a:pathLst>
            </a:custGeom>
            <a:solidFill>
              <a:srgbClr val="FFFFFF"/>
            </a:solidFill>
          </p:spPr>
        </p:sp>
        <p:sp>
          <p:nvSpPr>
            <p:cNvPr name="Freeform 12" id="12"/>
            <p:cNvSpPr/>
            <p:nvPr/>
          </p:nvSpPr>
          <p:spPr>
            <a:xfrm flipH="false" flipV="false" rot="0">
              <a:off x="9017" y="0"/>
              <a:ext cx="790448" cy="800227"/>
            </a:xfrm>
            <a:custGeom>
              <a:avLst/>
              <a:gdLst/>
              <a:ahLst/>
              <a:cxnLst/>
              <a:rect r="r" b="b" t="t" l="l"/>
              <a:pathLst>
                <a:path h="800227" w="790448">
                  <a:moveTo>
                    <a:pt x="0" y="0"/>
                  </a:moveTo>
                  <a:lnTo>
                    <a:pt x="781431" y="0"/>
                  </a:lnTo>
                  <a:cubicBezTo>
                    <a:pt x="786384" y="0"/>
                    <a:pt x="790448" y="4064"/>
                    <a:pt x="790448" y="9017"/>
                  </a:cubicBezTo>
                  <a:lnTo>
                    <a:pt x="790448" y="791210"/>
                  </a:lnTo>
                  <a:cubicBezTo>
                    <a:pt x="790448" y="796163"/>
                    <a:pt x="786384" y="800227"/>
                    <a:pt x="781431" y="800227"/>
                  </a:cubicBezTo>
                  <a:lnTo>
                    <a:pt x="0" y="800227"/>
                  </a:lnTo>
                  <a:lnTo>
                    <a:pt x="0" y="782193"/>
                  </a:lnTo>
                  <a:lnTo>
                    <a:pt x="781431" y="782193"/>
                  </a:lnTo>
                  <a:lnTo>
                    <a:pt x="781431" y="791210"/>
                  </a:lnTo>
                  <a:lnTo>
                    <a:pt x="772414" y="791210"/>
                  </a:lnTo>
                  <a:lnTo>
                    <a:pt x="772414" y="9017"/>
                  </a:lnTo>
                  <a:lnTo>
                    <a:pt x="781431" y="9017"/>
                  </a:lnTo>
                  <a:lnTo>
                    <a:pt x="781431" y="18034"/>
                  </a:lnTo>
                  <a:lnTo>
                    <a:pt x="0" y="18034"/>
                  </a:lnTo>
                  <a:close/>
                </a:path>
              </a:pathLst>
            </a:custGeom>
            <a:solidFill>
              <a:srgbClr val="303030"/>
            </a:solidFill>
          </p:spPr>
        </p:sp>
      </p:grpSp>
      <p:grpSp>
        <p:nvGrpSpPr>
          <p:cNvPr name="Group 13" id="13"/>
          <p:cNvGrpSpPr/>
          <p:nvPr/>
        </p:nvGrpSpPr>
        <p:grpSpPr>
          <a:xfrm rot="0">
            <a:off x="8836659" y="6730169"/>
            <a:ext cx="561872" cy="585031"/>
            <a:chOff x="0" y="0"/>
            <a:chExt cx="749163" cy="780042"/>
          </a:xfrm>
        </p:grpSpPr>
        <p:sp>
          <p:nvSpPr>
            <p:cNvPr name="Freeform 14" id="14"/>
            <p:cNvSpPr/>
            <p:nvPr/>
          </p:nvSpPr>
          <p:spPr>
            <a:xfrm flipH="false" flipV="false" rot="0">
              <a:off x="0" y="0"/>
              <a:ext cx="749173" cy="780034"/>
            </a:xfrm>
            <a:custGeom>
              <a:avLst/>
              <a:gdLst/>
              <a:ahLst/>
              <a:cxnLst/>
              <a:rect r="r" b="b" t="t" l="l"/>
              <a:pathLst>
                <a:path h="780034" w="749173">
                  <a:moveTo>
                    <a:pt x="0" y="0"/>
                  </a:moveTo>
                  <a:lnTo>
                    <a:pt x="749173" y="0"/>
                  </a:lnTo>
                  <a:lnTo>
                    <a:pt x="749173" y="780034"/>
                  </a:lnTo>
                  <a:lnTo>
                    <a:pt x="0" y="780034"/>
                  </a:lnTo>
                </a:path>
              </a:pathLst>
            </a:custGeom>
            <a:solidFill>
              <a:srgbClr val="FFFFFF"/>
            </a:solidFill>
          </p:spPr>
        </p:sp>
      </p:grpSp>
      <p:grpSp>
        <p:nvGrpSpPr>
          <p:cNvPr name="Group 15" id="15"/>
          <p:cNvGrpSpPr>
            <a:grpSpLocks noChangeAspect="true"/>
          </p:cNvGrpSpPr>
          <p:nvPr/>
        </p:nvGrpSpPr>
        <p:grpSpPr>
          <a:xfrm rot="0">
            <a:off x="8894795" y="6772281"/>
            <a:ext cx="445600" cy="504181"/>
            <a:chOff x="0" y="0"/>
            <a:chExt cx="594133" cy="672242"/>
          </a:xfrm>
        </p:grpSpPr>
        <p:sp>
          <p:nvSpPr>
            <p:cNvPr name="Freeform 16" id="16" descr="A close up of a logo  Description generated with very high confidence"/>
            <p:cNvSpPr/>
            <p:nvPr/>
          </p:nvSpPr>
          <p:spPr>
            <a:xfrm flipH="false" flipV="false" rot="0">
              <a:off x="0" y="0"/>
              <a:ext cx="594106" cy="672211"/>
            </a:xfrm>
            <a:custGeom>
              <a:avLst/>
              <a:gdLst/>
              <a:ahLst/>
              <a:cxnLst/>
              <a:rect r="r" b="b" t="t" l="l"/>
              <a:pathLst>
                <a:path h="672211" w="594106">
                  <a:moveTo>
                    <a:pt x="0" y="0"/>
                  </a:moveTo>
                  <a:lnTo>
                    <a:pt x="594106" y="0"/>
                  </a:lnTo>
                  <a:lnTo>
                    <a:pt x="594106" y="672211"/>
                  </a:lnTo>
                  <a:lnTo>
                    <a:pt x="0" y="672211"/>
                  </a:lnTo>
                  <a:lnTo>
                    <a:pt x="0" y="0"/>
                  </a:lnTo>
                  <a:close/>
                </a:path>
              </a:pathLst>
            </a:custGeom>
            <a:blipFill>
              <a:blip r:embed="rId4"/>
              <a:stretch>
                <a:fillRect l="0" t="0" r="-307705" b="-4"/>
              </a:stretch>
            </a:blipFill>
          </p:spPr>
        </p:sp>
      </p:grpSp>
      <p:grpSp>
        <p:nvGrpSpPr>
          <p:cNvPr name="Group 17" id="17"/>
          <p:cNvGrpSpPr/>
          <p:nvPr/>
        </p:nvGrpSpPr>
        <p:grpSpPr>
          <a:xfrm rot="0">
            <a:off x="619799" y="6725344"/>
            <a:ext cx="586071" cy="589856"/>
            <a:chOff x="0" y="0"/>
            <a:chExt cx="781429" cy="786475"/>
          </a:xfrm>
        </p:grpSpPr>
        <p:sp>
          <p:nvSpPr>
            <p:cNvPr name="Freeform 18" id="18"/>
            <p:cNvSpPr/>
            <p:nvPr/>
          </p:nvSpPr>
          <p:spPr>
            <a:xfrm flipH="false" flipV="false" rot="0">
              <a:off x="0" y="0"/>
              <a:ext cx="781429" cy="786475"/>
            </a:xfrm>
            <a:custGeom>
              <a:avLst/>
              <a:gdLst/>
              <a:ahLst/>
              <a:cxnLst/>
              <a:rect r="r" b="b" t="t" l="l"/>
              <a:pathLst>
                <a:path h="786475" w="781429">
                  <a:moveTo>
                    <a:pt x="0" y="0"/>
                  </a:moveTo>
                  <a:lnTo>
                    <a:pt x="781429" y="0"/>
                  </a:lnTo>
                  <a:lnTo>
                    <a:pt x="781429" y="786475"/>
                  </a:lnTo>
                  <a:lnTo>
                    <a:pt x="0" y="786475"/>
                  </a:lnTo>
                  <a:close/>
                </a:path>
              </a:pathLst>
            </a:custGeom>
            <a:solidFill>
              <a:srgbClr val="000000">
                <a:alpha val="0"/>
              </a:srgbClr>
            </a:solidFill>
          </p:spPr>
        </p:sp>
        <p:sp>
          <p:nvSpPr>
            <p:cNvPr name="TextBox 19" id="19"/>
            <p:cNvSpPr txBox="true"/>
            <p:nvPr/>
          </p:nvSpPr>
          <p:spPr>
            <a:xfrm>
              <a:off x="0" y="-9525"/>
              <a:ext cx="781429" cy="796000"/>
            </a:xfrm>
            <a:prstGeom prst="rect">
              <a:avLst/>
            </a:prstGeom>
          </p:spPr>
          <p:txBody>
            <a:bodyPr anchor="ctr" rtlCol="false" tIns="0" lIns="0" bIns="0" rIns="0"/>
            <a:lstStyle/>
            <a:p>
              <a:pPr algn="ctr">
                <a:lnSpc>
                  <a:spcPts val="1663"/>
                </a:lnSpc>
              </a:pPr>
              <a:r>
                <a:rPr lang="en-US" sz="1386">
                  <a:solidFill>
                    <a:srgbClr val="000000"/>
                  </a:solidFill>
                  <a:latin typeface="Roboto"/>
                  <a:ea typeface="Roboto"/>
                  <a:cs typeface="Roboto"/>
                  <a:sym typeface="Roboto"/>
                </a:rPr>
                <a:t>13</a:t>
              </a:r>
            </a:p>
          </p:txBody>
        </p:sp>
      </p:grpSp>
      <p:grpSp>
        <p:nvGrpSpPr>
          <p:cNvPr name="Group 20" id="20"/>
          <p:cNvGrpSpPr/>
          <p:nvPr/>
        </p:nvGrpSpPr>
        <p:grpSpPr>
          <a:xfrm rot="0">
            <a:off x="181276" y="154287"/>
            <a:ext cx="8761677" cy="579181"/>
            <a:chOff x="0" y="0"/>
            <a:chExt cx="11682236" cy="772242"/>
          </a:xfrm>
        </p:grpSpPr>
        <p:sp>
          <p:nvSpPr>
            <p:cNvPr name="Freeform 21" id="21"/>
            <p:cNvSpPr/>
            <p:nvPr/>
          </p:nvSpPr>
          <p:spPr>
            <a:xfrm flipH="false" flipV="false" rot="0">
              <a:off x="0" y="0"/>
              <a:ext cx="11682236" cy="772242"/>
            </a:xfrm>
            <a:custGeom>
              <a:avLst/>
              <a:gdLst/>
              <a:ahLst/>
              <a:cxnLst/>
              <a:rect r="r" b="b" t="t" l="l"/>
              <a:pathLst>
                <a:path h="772242" w="11682236">
                  <a:moveTo>
                    <a:pt x="0" y="0"/>
                  </a:moveTo>
                  <a:lnTo>
                    <a:pt x="11682236" y="0"/>
                  </a:lnTo>
                  <a:lnTo>
                    <a:pt x="11682236" y="772242"/>
                  </a:lnTo>
                  <a:lnTo>
                    <a:pt x="0" y="772242"/>
                  </a:lnTo>
                  <a:close/>
                </a:path>
              </a:pathLst>
            </a:custGeom>
            <a:solidFill>
              <a:srgbClr val="000000">
                <a:alpha val="0"/>
              </a:srgbClr>
            </a:solidFill>
          </p:spPr>
        </p:sp>
        <p:sp>
          <p:nvSpPr>
            <p:cNvPr name="TextBox 22" id="22"/>
            <p:cNvSpPr txBox="true"/>
            <p:nvPr/>
          </p:nvSpPr>
          <p:spPr>
            <a:xfrm>
              <a:off x="0" y="19050"/>
              <a:ext cx="11682236" cy="753192"/>
            </a:xfrm>
            <a:prstGeom prst="rect">
              <a:avLst/>
            </a:prstGeom>
          </p:spPr>
          <p:txBody>
            <a:bodyPr anchor="ctr" rtlCol="false" tIns="0" lIns="0" bIns="0" rIns="0"/>
            <a:lstStyle/>
            <a:p>
              <a:pPr algn="l">
                <a:lnSpc>
                  <a:spcPts val="3225"/>
                </a:lnSpc>
              </a:pPr>
              <a:r>
                <a:rPr lang="en-US" sz="2986" b="true">
                  <a:solidFill>
                    <a:srgbClr val="1D78FF"/>
                  </a:solidFill>
                  <a:latin typeface="Roboto Bold"/>
                  <a:ea typeface="Roboto Bold"/>
                  <a:cs typeface="Roboto Bold"/>
                  <a:sym typeface="Roboto Bold"/>
                </a:rPr>
                <a:t>Mô hình VulnBot gốc</a:t>
              </a:r>
            </a:p>
          </p:txBody>
        </p:sp>
      </p:grpSp>
      <p:sp>
        <p:nvSpPr>
          <p:cNvPr name="Freeform 23" id="23"/>
          <p:cNvSpPr/>
          <p:nvPr/>
        </p:nvSpPr>
        <p:spPr>
          <a:xfrm flipH="false" flipV="false" rot="0">
            <a:off x="912835" y="1254137"/>
            <a:ext cx="7710008" cy="5329543"/>
          </a:xfrm>
          <a:custGeom>
            <a:avLst/>
            <a:gdLst/>
            <a:ahLst/>
            <a:cxnLst/>
            <a:rect r="r" b="b" t="t" l="l"/>
            <a:pathLst>
              <a:path h="5329543" w="7710008">
                <a:moveTo>
                  <a:pt x="0" y="0"/>
                </a:moveTo>
                <a:lnTo>
                  <a:pt x="7710008" y="0"/>
                </a:lnTo>
                <a:lnTo>
                  <a:pt x="7710008" y="5329543"/>
                </a:lnTo>
                <a:lnTo>
                  <a:pt x="0" y="5329543"/>
                </a:lnTo>
                <a:lnTo>
                  <a:pt x="0" y="0"/>
                </a:lnTo>
                <a:close/>
              </a:path>
            </a:pathLst>
          </a:custGeom>
          <a:blipFill>
            <a:blip r:embed="rId5"/>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43255" y="-38738"/>
            <a:ext cx="9753600" cy="73152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210566"/>
                  </a:moveTo>
                  <a:cubicBezTo>
                    <a:pt x="0" y="94234"/>
                    <a:pt x="94234" y="0"/>
                    <a:pt x="210566" y="0"/>
                  </a:cubicBezTo>
                  <a:lnTo>
                    <a:pt x="12794235" y="0"/>
                  </a:lnTo>
                  <a:cubicBezTo>
                    <a:pt x="12910566" y="0"/>
                    <a:pt x="13004800" y="94234"/>
                    <a:pt x="13004800" y="210566"/>
                  </a:cubicBezTo>
                  <a:lnTo>
                    <a:pt x="13004800" y="9543034"/>
                  </a:lnTo>
                  <a:cubicBezTo>
                    <a:pt x="13004800" y="9659365"/>
                    <a:pt x="12910566" y="9753600"/>
                    <a:pt x="12794235" y="9753600"/>
                  </a:cubicBezTo>
                  <a:lnTo>
                    <a:pt x="210566" y="9753600"/>
                  </a:lnTo>
                  <a:cubicBezTo>
                    <a:pt x="94234" y="9753600"/>
                    <a:pt x="0" y="9659366"/>
                    <a:pt x="0" y="9543034"/>
                  </a:cubicBezTo>
                  <a:close/>
                </a:path>
              </a:pathLst>
            </a:custGeom>
            <a:solidFill>
              <a:srgbClr val="FFFFFF"/>
            </a:solidFill>
          </p:spPr>
        </p:sp>
      </p:grpSp>
      <p:grpSp>
        <p:nvGrpSpPr>
          <p:cNvPr name="Group 4" id="4"/>
          <p:cNvGrpSpPr>
            <a:grpSpLocks noChangeAspect="true"/>
          </p:cNvGrpSpPr>
          <p:nvPr/>
        </p:nvGrpSpPr>
        <p:grpSpPr>
          <a:xfrm rot="0">
            <a:off x="8942953" y="33306"/>
            <a:ext cx="776919" cy="776919"/>
            <a:chOff x="0" y="0"/>
            <a:chExt cx="1035893" cy="1035893"/>
          </a:xfrm>
        </p:grpSpPr>
        <p:sp>
          <p:nvSpPr>
            <p:cNvPr name="Freeform 5" id="5" descr="A picture containing object, clock  Description automatically generated"/>
            <p:cNvSpPr/>
            <p:nvPr/>
          </p:nvSpPr>
          <p:spPr>
            <a:xfrm flipH="false" flipV="false" rot="0">
              <a:off x="0" y="0"/>
              <a:ext cx="1035939" cy="1035939"/>
            </a:xfrm>
            <a:custGeom>
              <a:avLst/>
              <a:gdLst/>
              <a:ahLst/>
              <a:cxnLst/>
              <a:rect r="r" b="b" t="t" l="l"/>
              <a:pathLst>
                <a:path h="1035939" w="1035939">
                  <a:moveTo>
                    <a:pt x="0" y="0"/>
                  </a:moveTo>
                  <a:lnTo>
                    <a:pt x="1035939" y="0"/>
                  </a:lnTo>
                  <a:lnTo>
                    <a:pt x="1035939" y="1035939"/>
                  </a:lnTo>
                  <a:lnTo>
                    <a:pt x="0" y="1035939"/>
                  </a:lnTo>
                  <a:lnTo>
                    <a:pt x="0" y="0"/>
                  </a:lnTo>
                  <a:close/>
                </a:path>
              </a:pathLst>
            </a:custGeom>
            <a:blipFill>
              <a:blip r:embed="rId2"/>
              <a:stretch>
                <a:fillRect l="0" t="0" r="4" b="4"/>
              </a:stretch>
            </a:blipFill>
          </p:spPr>
        </p:sp>
      </p:grpSp>
      <p:sp>
        <p:nvSpPr>
          <p:cNvPr name="AutoShape 6" id="6"/>
          <p:cNvSpPr/>
          <p:nvPr/>
        </p:nvSpPr>
        <p:spPr>
          <a:xfrm rot="21352">
            <a:off x="-30575" y="868629"/>
            <a:ext cx="9814749" cy="0"/>
          </a:xfrm>
          <a:prstGeom prst="line">
            <a:avLst/>
          </a:prstGeom>
          <a:ln cap="rnd" w="47625">
            <a:solidFill>
              <a:srgbClr val="1D78FF"/>
            </a:solidFill>
            <a:prstDash val="solid"/>
            <a:headEnd type="none" len="sm" w="sm"/>
            <a:tailEnd type="none" len="sm" w="sm"/>
          </a:ln>
        </p:spPr>
      </p:sp>
      <p:grpSp>
        <p:nvGrpSpPr>
          <p:cNvPr name="Group 7" id="7"/>
          <p:cNvGrpSpPr/>
          <p:nvPr/>
        </p:nvGrpSpPr>
        <p:grpSpPr>
          <a:xfrm rot="0">
            <a:off x="-33730" y="6719961"/>
            <a:ext cx="9821196" cy="595239"/>
            <a:chOff x="0" y="0"/>
            <a:chExt cx="13094928" cy="793653"/>
          </a:xfrm>
        </p:grpSpPr>
        <p:sp>
          <p:nvSpPr>
            <p:cNvPr name="Freeform 8" id="8"/>
            <p:cNvSpPr/>
            <p:nvPr/>
          </p:nvSpPr>
          <p:spPr>
            <a:xfrm flipH="false" flipV="false" rot="0">
              <a:off x="0" y="0"/>
              <a:ext cx="13094970" cy="793623"/>
            </a:xfrm>
            <a:custGeom>
              <a:avLst/>
              <a:gdLst/>
              <a:ahLst/>
              <a:cxnLst/>
              <a:rect r="r" b="b" t="t" l="l"/>
              <a:pathLst>
                <a:path h="793623" w="13094970">
                  <a:moveTo>
                    <a:pt x="0" y="0"/>
                  </a:moveTo>
                  <a:lnTo>
                    <a:pt x="13094970" y="0"/>
                  </a:lnTo>
                  <a:lnTo>
                    <a:pt x="13094970" y="793623"/>
                  </a:lnTo>
                  <a:lnTo>
                    <a:pt x="0" y="793623"/>
                  </a:lnTo>
                  <a:close/>
                </a:path>
              </a:pathLst>
            </a:custGeom>
            <a:solidFill>
              <a:srgbClr val="000000">
                <a:alpha val="65490"/>
              </a:srgbClr>
            </a:solidFill>
          </p:spPr>
        </p:sp>
        <p:sp>
          <p:nvSpPr>
            <p:cNvPr name="TextBox 9" id="9"/>
            <p:cNvSpPr txBox="true"/>
            <p:nvPr/>
          </p:nvSpPr>
          <p:spPr>
            <a:xfrm>
              <a:off x="0" y="-9525"/>
              <a:ext cx="13094928" cy="803178"/>
            </a:xfrm>
            <a:prstGeom prst="rect">
              <a:avLst/>
            </a:prstGeom>
          </p:spPr>
          <p:txBody>
            <a:bodyPr anchor="ctr" rtlCol="false" tIns="50800" lIns="50800" bIns="50800" rIns="50800"/>
            <a:lstStyle/>
            <a:p>
              <a:pPr algn="ctr">
                <a:lnSpc>
                  <a:spcPts val="1535"/>
                </a:lnSpc>
              </a:pPr>
              <a:r>
                <a:rPr lang="en-US" b="true" sz="1279" i="true">
                  <a:solidFill>
                    <a:srgbClr val="FFFFFF"/>
                  </a:solidFill>
                  <a:latin typeface="Arial Nova Bold Italics"/>
                  <a:ea typeface="Arial Nova Bold Italics"/>
                  <a:cs typeface="Arial Nova Bold Italics"/>
                  <a:sym typeface="Arial Nova Bold Italics"/>
                </a:rPr>
                <a:t>Information Security Lab (InSecLab) – Email: inseclab@uit.edu.vn</a:t>
              </a:r>
            </a:p>
            <a:p>
              <a:pPr algn="ctr">
                <a:lnSpc>
                  <a:spcPts val="1535"/>
                </a:lnSpc>
              </a:pPr>
              <a:r>
                <a:rPr lang="en-US" sz="1279">
                  <a:solidFill>
                    <a:srgbClr val="FFFFFF"/>
                  </a:solidFill>
                  <a:latin typeface="Arial Nova"/>
                  <a:ea typeface="Arial Nova"/>
                  <a:cs typeface="Arial Nova"/>
                  <a:sym typeface="Arial Nova"/>
                </a:rPr>
                <a:t>University of Information Technology (UIT), VNU-HCM</a:t>
              </a:r>
            </a:p>
          </p:txBody>
        </p:sp>
      </p:grpSp>
      <p:grpSp>
        <p:nvGrpSpPr>
          <p:cNvPr name="Group 10" id="10"/>
          <p:cNvGrpSpPr/>
          <p:nvPr/>
        </p:nvGrpSpPr>
        <p:grpSpPr>
          <a:xfrm rot="0">
            <a:off x="613026" y="6721758"/>
            <a:ext cx="599618" cy="600215"/>
            <a:chOff x="0" y="0"/>
            <a:chExt cx="799491" cy="800287"/>
          </a:xfrm>
        </p:grpSpPr>
        <p:sp>
          <p:nvSpPr>
            <p:cNvPr name="Freeform 11" id="11"/>
            <p:cNvSpPr/>
            <p:nvPr/>
          </p:nvSpPr>
          <p:spPr>
            <a:xfrm flipH="false" flipV="false" rot="0">
              <a:off x="9017" y="9017"/>
              <a:ext cx="781431" cy="782193"/>
            </a:xfrm>
            <a:custGeom>
              <a:avLst/>
              <a:gdLst/>
              <a:ahLst/>
              <a:cxnLst/>
              <a:rect r="r" b="b" t="t" l="l"/>
              <a:pathLst>
                <a:path h="782193" w="781431">
                  <a:moveTo>
                    <a:pt x="0" y="0"/>
                  </a:moveTo>
                  <a:lnTo>
                    <a:pt x="781431" y="0"/>
                  </a:lnTo>
                  <a:lnTo>
                    <a:pt x="781431" y="782193"/>
                  </a:lnTo>
                  <a:lnTo>
                    <a:pt x="0" y="782193"/>
                  </a:lnTo>
                </a:path>
              </a:pathLst>
            </a:custGeom>
            <a:solidFill>
              <a:srgbClr val="FFFFFF"/>
            </a:solidFill>
          </p:spPr>
        </p:sp>
        <p:sp>
          <p:nvSpPr>
            <p:cNvPr name="Freeform 12" id="12"/>
            <p:cNvSpPr/>
            <p:nvPr/>
          </p:nvSpPr>
          <p:spPr>
            <a:xfrm flipH="false" flipV="false" rot="0">
              <a:off x="9017" y="0"/>
              <a:ext cx="790448" cy="800227"/>
            </a:xfrm>
            <a:custGeom>
              <a:avLst/>
              <a:gdLst/>
              <a:ahLst/>
              <a:cxnLst/>
              <a:rect r="r" b="b" t="t" l="l"/>
              <a:pathLst>
                <a:path h="800227" w="790448">
                  <a:moveTo>
                    <a:pt x="0" y="0"/>
                  </a:moveTo>
                  <a:lnTo>
                    <a:pt x="781431" y="0"/>
                  </a:lnTo>
                  <a:cubicBezTo>
                    <a:pt x="786384" y="0"/>
                    <a:pt x="790448" y="4064"/>
                    <a:pt x="790448" y="9017"/>
                  </a:cubicBezTo>
                  <a:lnTo>
                    <a:pt x="790448" y="791210"/>
                  </a:lnTo>
                  <a:cubicBezTo>
                    <a:pt x="790448" y="796163"/>
                    <a:pt x="786384" y="800227"/>
                    <a:pt x="781431" y="800227"/>
                  </a:cubicBezTo>
                  <a:lnTo>
                    <a:pt x="0" y="800227"/>
                  </a:lnTo>
                  <a:lnTo>
                    <a:pt x="0" y="782193"/>
                  </a:lnTo>
                  <a:lnTo>
                    <a:pt x="781431" y="782193"/>
                  </a:lnTo>
                  <a:lnTo>
                    <a:pt x="781431" y="791210"/>
                  </a:lnTo>
                  <a:lnTo>
                    <a:pt x="772414" y="791210"/>
                  </a:lnTo>
                  <a:lnTo>
                    <a:pt x="772414" y="9017"/>
                  </a:lnTo>
                  <a:lnTo>
                    <a:pt x="781431" y="9017"/>
                  </a:lnTo>
                  <a:lnTo>
                    <a:pt x="781431" y="18034"/>
                  </a:lnTo>
                  <a:lnTo>
                    <a:pt x="0" y="18034"/>
                  </a:lnTo>
                  <a:close/>
                </a:path>
              </a:pathLst>
            </a:custGeom>
            <a:solidFill>
              <a:srgbClr val="303030"/>
            </a:solidFill>
          </p:spPr>
        </p:sp>
      </p:grpSp>
      <p:grpSp>
        <p:nvGrpSpPr>
          <p:cNvPr name="Group 13" id="13"/>
          <p:cNvGrpSpPr/>
          <p:nvPr/>
        </p:nvGrpSpPr>
        <p:grpSpPr>
          <a:xfrm rot="0">
            <a:off x="8836659" y="6730169"/>
            <a:ext cx="561872" cy="585031"/>
            <a:chOff x="0" y="0"/>
            <a:chExt cx="749163" cy="780042"/>
          </a:xfrm>
        </p:grpSpPr>
        <p:sp>
          <p:nvSpPr>
            <p:cNvPr name="Freeform 14" id="14"/>
            <p:cNvSpPr/>
            <p:nvPr/>
          </p:nvSpPr>
          <p:spPr>
            <a:xfrm flipH="false" flipV="false" rot="0">
              <a:off x="0" y="0"/>
              <a:ext cx="749173" cy="780034"/>
            </a:xfrm>
            <a:custGeom>
              <a:avLst/>
              <a:gdLst/>
              <a:ahLst/>
              <a:cxnLst/>
              <a:rect r="r" b="b" t="t" l="l"/>
              <a:pathLst>
                <a:path h="780034" w="749173">
                  <a:moveTo>
                    <a:pt x="0" y="0"/>
                  </a:moveTo>
                  <a:lnTo>
                    <a:pt x="749173" y="0"/>
                  </a:lnTo>
                  <a:lnTo>
                    <a:pt x="749173" y="780034"/>
                  </a:lnTo>
                  <a:lnTo>
                    <a:pt x="0" y="780034"/>
                  </a:lnTo>
                </a:path>
              </a:pathLst>
            </a:custGeom>
            <a:solidFill>
              <a:srgbClr val="FFFFFF"/>
            </a:solidFill>
          </p:spPr>
        </p:sp>
      </p:grpSp>
      <p:grpSp>
        <p:nvGrpSpPr>
          <p:cNvPr name="Group 15" id="15"/>
          <p:cNvGrpSpPr>
            <a:grpSpLocks noChangeAspect="true"/>
          </p:cNvGrpSpPr>
          <p:nvPr/>
        </p:nvGrpSpPr>
        <p:grpSpPr>
          <a:xfrm rot="0">
            <a:off x="8894795" y="6772281"/>
            <a:ext cx="445600" cy="504181"/>
            <a:chOff x="0" y="0"/>
            <a:chExt cx="594133" cy="672242"/>
          </a:xfrm>
        </p:grpSpPr>
        <p:sp>
          <p:nvSpPr>
            <p:cNvPr name="Freeform 16" id="16" descr="A close up of a logo  Description generated with very high confidence"/>
            <p:cNvSpPr/>
            <p:nvPr/>
          </p:nvSpPr>
          <p:spPr>
            <a:xfrm flipH="false" flipV="false" rot="0">
              <a:off x="0" y="0"/>
              <a:ext cx="594106" cy="672211"/>
            </a:xfrm>
            <a:custGeom>
              <a:avLst/>
              <a:gdLst/>
              <a:ahLst/>
              <a:cxnLst/>
              <a:rect r="r" b="b" t="t" l="l"/>
              <a:pathLst>
                <a:path h="672211" w="594106">
                  <a:moveTo>
                    <a:pt x="0" y="0"/>
                  </a:moveTo>
                  <a:lnTo>
                    <a:pt x="594106" y="0"/>
                  </a:lnTo>
                  <a:lnTo>
                    <a:pt x="594106" y="672211"/>
                  </a:lnTo>
                  <a:lnTo>
                    <a:pt x="0" y="672211"/>
                  </a:lnTo>
                  <a:lnTo>
                    <a:pt x="0" y="0"/>
                  </a:lnTo>
                  <a:close/>
                </a:path>
              </a:pathLst>
            </a:custGeom>
            <a:blipFill>
              <a:blip r:embed="rId3"/>
              <a:stretch>
                <a:fillRect l="0" t="0" r="-307705" b="-4"/>
              </a:stretch>
            </a:blipFill>
          </p:spPr>
        </p:sp>
      </p:grpSp>
      <p:grpSp>
        <p:nvGrpSpPr>
          <p:cNvPr name="Group 17" id="17"/>
          <p:cNvGrpSpPr/>
          <p:nvPr/>
        </p:nvGrpSpPr>
        <p:grpSpPr>
          <a:xfrm rot="0">
            <a:off x="181276" y="154287"/>
            <a:ext cx="8761677" cy="593552"/>
            <a:chOff x="0" y="0"/>
            <a:chExt cx="11682236" cy="791403"/>
          </a:xfrm>
        </p:grpSpPr>
        <p:sp>
          <p:nvSpPr>
            <p:cNvPr name="Freeform 18" id="18"/>
            <p:cNvSpPr/>
            <p:nvPr/>
          </p:nvSpPr>
          <p:spPr>
            <a:xfrm flipH="false" flipV="false" rot="0">
              <a:off x="0" y="0"/>
              <a:ext cx="11682236" cy="791403"/>
            </a:xfrm>
            <a:custGeom>
              <a:avLst/>
              <a:gdLst/>
              <a:ahLst/>
              <a:cxnLst/>
              <a:rect r="r" b="b" t="t" l="l"/>
              <a:pathLst>
                <a:path h="791403" w="11682236">
                  <a:moveTo>
                    <a:pt x="0" y="0"/>
                  </a:moveTo>
                  <a:lnTo>
                    <a:pt x="11682236" y="0"/>
                  </a:lnTo>
                  <a:lnTo>
                    <a:pt x="11682236" y="791403"/>
                  </a:lnTo>
                  <a:lnTo>
                    <a:pt x="0" y="791403"/>
                  </a:lnTo>
                  <a:close/>
                </a:path>
              </a:pathLst>
            </a:custGeom>
            <a:solidFill>
              <a:srgbClr val="000000">
                <a:alpha val="0"/>
              </a:srgbClr>
            </a:solidFill>
          </p:spPr>
        </p:sp>
        <p:sp>
          <p:nvSpPr>
            <p:cNvPr name="TextBox 19" id="19"/>
            <p:cNvSpPr txBox="true"/>
            <p:nvPr/>
          </p:nvSpPr>
          <p:spPr>
            <a:xfrm>
              <a:off x="0" y="19050"/>
              <a:ext cx="11682236" cy="772353"/>
            </a:xfrm>
            <a:prstGeom prst="rect">
              <a:avLst/>
            </a:prstGeom>
          </p:spPr>
          <p:txBody>
            <a:bodyPr anchor="ctr" rtlCol="false" tIns="0" lIns="0" bIns="0" rIns="0"/>
            <a:lstStyle/>
            <a:p>
              <a:pPr algn="l">
                <a:lnSpc>
                  <a:spcPts val="3317"/>
                </a:lnSpc>
              </a:pPr>
              <a:r>
                <a:rPr lang="en-US" sz="3071" b="true">
                  <a:solidFill>
                    <a:srgbClr val="1D78FF"/>
                  </a:solidFill>
                  <a:latin typeface="Roboto Bold"/>
                  <a:ea typeface="Roboto Bold"/>
                  <a:cs typeface="Roboto Bold"/>
                  <a:sym typeface="Roboto Bold"/>
                </a:rPr>
                <a:t>Mô hình Vulnbot gốc</a:t>
              </a:r>
            </a:p>
          </p:txBody>
        </p:sp>
      </p:grpSp>
      <p:grpSp>
        <p:nvGrpSpPr>
          <p:cNvPr name="Group 20" id="20"/>
          <p:cNvGrpSpPr/>
          <p:nvPr/>
        </p:nvGrpSpPr>
        <p:grpSpPr>
          <a:xfrm rot="0">
            <a:off x="619799" y="6733542"/>
            <a:ext cx="586071" cy="581658"/>
            <a:chOff x="0" y="0"/>
            <a:chExt cx="781429" cy="775543"/>
          </a:xfrm>
        </p:grpSpPr>
        <p:sp>
          <p:nvSpPr>
            <p:cNvPr name="Freeform 21" id="21"/>
            <p:cNvSpPr/>
            <p:nvPr/>
          </p:nvSpPr>
          <p:spPr>
            <a:xfrm flipH="false" flipV="false" rot="0">
              <a:off x="0" y="0"/>
              <a:ext cx="781429" cy="775543"/>
            </a:xfrm>
            <a:custGeom>
              <a:avLst/>
              <a:gdLst/>
              <a:ahLst/>
              <a:cxnLst/>
              <a:rect r="r" b="b" t="t" l="l"/>
              <a:pathLst>
                <a:path h="775543" w="781429">
                  <a:moveTo>
                    <a:pt x="0" y="0"/>
                  </a:moveTo>
                  <a:lnTo>
                    <a:pt x="781429" y="0"/>
                  </a:lnTo>
                  <a:lnTo>
                    <a:pt x="781429" y="775543"/>
                  </a:lnTo>
                  <a:lnTo>
                    <a:pt x="0" y="775543"/>
                  </a:lnTo>
                  <a:close/>
                </a:path>
              </a:pathLst>
            </a:custGeom>
            <a:solidFill>
              <a:srgbClr val="000000">
                <a:alpha val="0"/>
              </a:srgbClr>
            </a:solidFill>
          </p:spPr>
        </p:sp>
        <p:sp>
          <p:nvSpPr>
            <p:cNvPr name="TextBox 22" id="22"/>
            <p:cNvSpPr txBox="true"/>
            <p:nvPr/>
          </p:nvSpPr>
          <p:spPr>
            <a:xfrm>
              <a:off x="0" y="-9525"/>
              <a:ext cx="781429" cy="785068"/>
            </a:xfrm>
            <a:prstGeom prst="rect">
              <a:avLst/>
            </a:prstGeom>
          </p:spPr>
          <p:txBody>
            <a:bodyPr anchor="ctr" rtlCol="false" tIns="0" lIns="0" bIns="0" rIns="0"/>
            <a:lstStyle/>
            <a:p>
              <a:pPr algn="ctr">
                <a:lnSpc>
                  <a:spcPts val="1663"/>
                </a:lnSpc>
              </a:pPr>
              <a:r>
                <a:rPr lang="en-US" sz="1386">
                  <a:solidFill>
                    <a:srgbClr val="000000"/>
                  </a:solidFill>
                  <a:latin typeface="Roboto"/>
                  <a:ea typeface="Roboto"/>
                  <a:cs typeface="Roboto"/>
                  <a:sym typeface="Roboto"/>
                </a:rPr>
                <a:t>14</a:t>
              </a:r>
            </a:p>
          </p:txBody>
        </p:sp>
      </p:grpSp>
      <p:sp>
        <p:nvSpPr>
          <p:cNvPr name="Freeform 23" id="23"/>
          <p:cNvSpPr/>
          <p:nvPr/>
        </p:nvSpPr>
        <p:spPr>
          <a:xfrm flipH="false" flipV="false" rot="0">
            <a:off x="4314973" y="1680887"/>
            <a:ext cx="5404896" cy="3461495"/>
          </a:xfrm>
          <a:custGeom>
            <a:avLst/>
            <a:gdLst/>
            <a:ahLst/>
            <a:cxnLst/>
            <a:rect r="r" b="b" t="t" l="l"/>
            <a:pathLst>
              <a:path h="3461495" w="5404896">
                <a:moveTo>
                  <a:pt x="0" y="0"/>
                </a:moveTo>
                <a:lnTo>
                  <a:pt x="5404897" y="0"/>
                </a:lnTo>
                <a:lnTo>
                  <a:pt x="5404897" y="3461494"/>
                </a:lnTo>
                <a:lnTo>
                  <a:pt x="0" y="3461494"/>
                </a:lnTo>
                <a:lnTo>
                  <a:pt x="0" y="0"/>
                </a:lnTo>
                <a:close/>
              </a:path>
            </a:pathLst>
          </a:custGeom>
          <a:blipFill>
            <a:blip r:embed="rId4"/>
            <a:stretch>
              <a:fillRect l="0" t="0" r="-4894" b="0"/>
            </a:stretch>
          </a:blipFill>
        </p:spPr>
      </p:sp>
      <p:sp>
        <p:nvSpPr>
          <p:cNvPr name="TextBox 24" id="24"/>
          <p:cNvSpPr txBox="true"/>
          <p:nvPr/>
        </p:nvSpPr>
        <p:spPr>
          <a:xfrm rot="0">
            <a:off x="96608" y="1299577"/>
            <a:ext cx="4218366" cy="4655454"/>
          </a:xfrm>
          <a:prstGeom prst="rect">
            <a:avLst/>
          </a:prstGeom>
        </p:spPr>
        <p:txBody>
          <a:bodyPr anchor="t" rtlCol="false" tIns="0" lIns="0" bIns="0" rIns="0">
            <a:spAutoFit/>
          </a:bodyPr>
          <a:lstStyle/>
          <a:p>
            <a:pPr algn="l">
              <a:lnSpc>
                <a:spcPts val="2148"/>
              </a:lnSpc>
            </a:pPr>
            <a:r>
              <a:rPr lang="en-US" sz="1790" b="true">
                <a:solidFill>
                  <a:srgbClr val="000000"/>
                </a:solidFill>
                <a:latin typeface="Calibri (MS) Bold"/>
                <a:ea typeface="Calibri (MS) Bold"/>
                <a:cs typeface="Calibri (MS) Bold"/>
                <a:sym typeface="Calibri (MS) Bold"/>
              </a:rPr>
              <a:t>Tas</a:t>
            </a:r>
            <a:r>
              <a:rPr lang="en-US" sz="1790" b="true">
                <a:solidFill>
                  <a:srgbClr val="000000"/>
                </a:solidFill>
                <a:latin typeface="Calibri (MS) Bold"/>
                <a:ea typeface="Calibri (MS) Bold"/>
                <a:cs typeface="Calibri (MS) Bold"/>
                <a:sym typeface="Calibri (MS) Bold"/>
              </a:rPr>
              <a:t>k-drive</a:t>
            </a:r>
            <a:r>
              <a:rPr lang="en-US" sz="1790" b="true">
                <a:solidFill>
                  <a:srgbClr val="000000"/>
                </a:solidFill>
                <a:latin typeface="Calibri (MS) Bold"/>
                <a:ea typeface="Calibri (MS) Bold"/>
                <a:cs typeface="Calibri (MS) Bold"/>
                <a:sym typeface="Calibri (MS) Bold"/>
              </a:rPr>
              <a:t>n Mechanism</a:t>
            </a:r>
          </a:p>
          <a:p>
            <a:pPr algn="l">
              <a:lnSpc>
                <a:spcPts val="2148"/>
              </a:lnSpc>
            </a:pPr>
            <a:r>
              <a:rPr lang="en-US" sz="1790" b="true">
                <a:solidFill>
                  <a:srgbClr val="000000"/>
                </a:solidFill>
                <a:latin typeface="Calibri (MS) Bold"/>
                <a:ea typeface="Calibri (MS) Bold"/>
                <a:cs typeface="Calibri (MS) Bold"/>
                <a:sym typeface="Calibri (MS) Bold"/>
              </a:rPr>
              <a:t>Mô hình Penetration Task Graph </a:t>
            </a:r>
            <a:r>
              <a:rPr lang="en-US" sz="1790" b="true">
                <a:solidFill>
                  <a:srgbClr val="000000"/>
                </a:solidFill>
                <a:latin typeface="Calibri (MS) Bold"/>
                <a:ea typeface="Calibri (MS) Bold"/>
                <a:cs typeface="Calibri (MS) Bold"/>
                <a:sym typeface="Calibri (MS) Bold"/>
              </a:rPr>
              <a:t>(PTG) – </a:t>
            </a:r>
            <a:r>
              <a:rPr lang="en-US" sz="1790">
                <a:solidFill>
                  <a:srgbClr val="000000"/>
                </a:solidFill>
                <a:latin typeface="Calibri (MS)"/>
                <a:ea typeface="Calibri (MS)"/>
                <a:cs typeface="Calibri (MS)"/>
                <a:sym typeface="Calibri (MS)"/>
              </a:rPr>
              <a:t>biểu diễn quy trìn</a:t>
            </a:r>
            <a:r>
              <a:rPr lang="en-US" sz="1790">
                <a:solidFill>
                  <a:srgbClr val="000000"/>
                </a:solidFill>
                <a:latin typeface="Calibri (MS)"/>
                <a:ea typeface="Calibri (MS)"/>
                <a:cs typeface="Calibri (MS)"/>
                <a:sym typeface="Calibri (MS)"/>
              </a:rPr>
              <a:t>h kiểm thử dưới dạng đồ thị có hướng</a:t>
            </a:r>
          </a:p>
          <a:p>
            <a:pPr algn="l" marL="386570" indent="-193285" lvl="1">
              <a:lnSpc>
                <a:spcPts val="2148"/>
              </a:lnSpc>
              <a:buFont typeface="Arial"/>
              <a:buChar char="•"/>
            </a:pPr>
            <a:r>
              <a:rPr lang="en-US" b="true" sz="1790">
                <a:solidFill>
                  <a:srgbClr val="000000"/>
                </a:solidFill>
                <a:latin typeface="Calibri (MS) Bold"/>
                <a:ea typeface="Calibri (MS) Bold"/>
                <a:cs typeface="Calibri (MS) Bold"/>
                <a:sym typeface="Calibri (MS) Bold"/>
              </a:rPr>
              <a:t>Mỗi nút (task) gồm:</a:t>
            </a:r>
          </a:p>
          <a:p>
            <a:pPr algn="l">
              <a:lnSpc>
                <a:spcPts val="2148"/>
              </a:lnSpc>
            </a:pPr>
            <a:r>
              <a:rPr lang="en-US" sz="1790" b="true">
                <a:solidFill>
                  <a:srgbClr val="000000"/>
                </a:solidFill>
                <a:latin typeface="Calibri (MS) Bold"/>
                <a:ea typeface="Calibri (MS) Bold"/>
                <a:cs typeface="Calibri (MS) Bold"/>
                <a:sym typeface="Calibri (MS) Bold"/>
              </a:rPr>
              <a:t>    </a:t>
            </a:r>
            <a:r>
              <a:rPr lang="en-US" sz="1790" b="true">
                <a:solidFill>
                  <a:srgbClr val="000000"/>
                </a:solidFill>
                <a:latin typeface="Calibri (MS) Bold"/>
                <a:ea typeface="Calibri (MS) Bold"/>
                <a:cs typeface="Calibri (MS) Bold"/>
                <a:sym typeface="Calibri (MS) Bold"/>
              </a:rPr>
              <a:t>▸ </a:t>
            </a:r>
            <a:r>
              <a:rPr lang="en-US" sz="1790">
                <a:solidFill>
                  <a:srgbClr val="000000"/>
                </a:solidFill>
                <a:latin typeface="Calibri (MS)"/>
                <a:ea typeface="Calibri (MS)"/>
                <a:cs typeface="Calibri (MS)"/>
                <a:sym typeface="Calibri (MS)"/>
              </a:rPr>
              <a:t>Lệnh (instruction), Hành động (action), Phụ thuộc (dependencies), Command, Trạng thái &amp; Kết quả</a:t>
            </a:r>
          </a:p>
          <a:p>
            <a:pPr algn="l">
              <a:lnSpc>
                <a:spcPts val="2148"/>
              </a:lnSpc>
            </a:pPr>
            <a:r>
              <a:rPr lang="en-US" sz="1790">
                <a:solidFill>
                  <a:srgbClr val="000000"/>
                </a:solidFill>
                <a:latin typeface="Calibri (MS)"/>
                <a:ea typeface="Calibri (MS)"/>
                <a:cs typeface="Calibri (MS)"/>
                <a:sym typeface="Calibri (MS)"/>
              </a:rPr>
              <a:t>    </a:t>
            </a:r>
            <a:r>
              <a:rPr lang="en-US" sz="1790">
                <a:solidFill>
                  <a:srgbClr val="000000"/>
                </a:solidFill>
                <a:latin typeface="Calibri (MS)"/>
                <a:ea typeface="Calibri (MS)"/>
                <a:cs typeface="Calibri (MS)"/>
                <a:sym typeface="Calibri (MS)"/>
              </a:rPr>
              <a:t>Các </a:t>
            </a:r>
            <a:r>
              <a:rPr lang="en-US" sz="1790" b="true">
                <a:solidFill>
                  <a:srgbClr val="000000"/>
                </a:solidFill>
                <a:latin typeface="Calibri (MS) Bold"/>
                <a:ea typeface="Calibri (MS) Bold"/>
                <a:cs typeface="Calibri (MS) Bold"/>
                <a:sym typeface="Calibri (MS) Bold"/>
              </a:rPr>
              <a:t>mũi tên (edges) </a:t>
            </a:r>
            <a:r>
              <a:rPr lang="en-US" sz="1790">
                <a:solidFill>
                  <a:srgbClr val="000000"/>
                </a:solidFill>
                <a:latin typeface="Calibri (MS)"/>
                <a:ea typeface="Calibri (MS)"/>
                <a:cs typeface="Calibri (MS)"/>
                <a:sym typeface="Calibri (MS)"/>
              </a:rPr>
              <a:t>thể hiện </a:t>
            </a:r>
            <a:r>
              <a:rPr lang="en-US" sz="1790" b="true">
                <a:solidFill>
                  <a:srgbClr val="000000"/>
                </a:solidFill>
                <a:latin typeface="Calibri (MS) Bold"/>
                <a:ea typeface="Calibri (MS) Bold"/>
                <a:cs typeface="Calibri (MS) Bold"/>
                <a:sym typeface="Calibri (MS) Bold"/>
              </a:rPr>
              <a:t>thứ tự thực thi</a:t>
            </a:r>
            <a:r>
              <a:rPr lang="en-US" sz="1790">
                <a:solidFill>
                  <a:srgbClr val="000000"/>
                </a:solidFill>
                <a:latin typeface="Calibri (MS)"/>
                <a:ea typeface="Calibri (MS)"/>
                <a:cs typeface="Calibri (MS)"/>
                <a:sym typeface="Calibri (MS)"/>
              </a:rPr>
              <a:t> dựa trên phụ thuộc giữa các task</a:t>
            </a:r>
          </a:p>
          <a:p>
            <a:pPr algn="l">
              <a:lnSpc>
                <a:spcPts val="2148"/>
              </a:lnSpc>
            </a:pPr>
            <a:r>
              <a:rPr lang="en-US" sz="1790" b="true">
                <a:solidFill>
                  <a:srgbClr val="000000"/>
                </a:solidFill>
                <a:latin typeface="Calibri (MS) Bold"/>
                <a:ea typeface="Calibri (MS) Bold"/>
                <a:cs typeface="Calibri (MS) Bold"/>
                <a:sym typeface="Calibri (MS) Bold"/>
              </a:rPr>
              <a:t>→ </a:t>
            </a:r>
            <a:r>
              <a:rPr lang="en-US" sz="1790">
                <a:solidFill>
                  <a:srgbClr val="000000"/>
                </a:solidFill>
                <a:latin typeface="Calibri (MS)"/>
                <a:ea typeface="Calibri (MS)"/>
                <a:cs typeface="Calibri (MS)"/>
                <a:sym typeface="Calibri (MS)"/>
              </a:rPr>
              <a:t>Đảm bảo kiểm thử</a:t>
            </a:r>
            <a:r>
              <a:rPr lang="en-US" sz="1790" b="true">
                <a:solidFill>
                  <a:srgbClr val="000000"/>
                </a:solidFill>
                <a:latin typeface="Calibri (MS) Bold"/>
                <a:ea typeface="Calibri (MS) Bold"/>
                <a:cs typeface="Calibri (MS) Bold"/>
                <a:sym typeface="Calibri (MS) Bold"/>
              </a:rPr>
              <a:t> có trình tự, không xung đột, dễ theo dõi</a:t>
            </a:r>
          </a:p>
          <a:p>
            <a:pPr algn="l">
              <a:lnSpc>
                <a:spcPts val="2148"/>
              </a:lnSpc>
            </a:pPr>
            <a:r>
              <a:rPr lang="en-US" sz="1790" b="true">
                <a:solidFill>
                  <a:srgbClr val="000000"/>
                </a:solidFill>
                <a:latin typeface="Calibri (MS) Bold"/>
                <a:ea typeface="Calibri (MS) Bold"/>
                <a:cs typeface="Calibri (MS) Bold"/>
                <a:sym typeface="Calibri (MS) Bold"/>
              </a:rPr>
              <a:t>Ví dụ:</a:t>
            </a:r>
          </a:p>
          <a:p>
            <a:pPr algn="l">
              <a:lnSpc>
                <a:spcPts val="2148"/>
              </a:lnSpc>
            </a:pPr>
            <a:r>
              <a:rPr lang="en-US" sz="1790">
                <a:solidFill>
                  <a:srgbClr val="000000"/>
                </a:solidFill>
                <a:latin typeface="Calibri (MS)"/>
                <a:ea typeface="Calibri (MS)"/>
                <a:cs typeface="Calibri (MS)"/>
                <a:sym typeface="Calibri (MS)"/>
              </a:rPr>
              <a:t> Task 2 (tìm thư mục writable) chỉ thực hiện khi Task 1 (SSH vào máy mục tiêu) đã hoàn thành.</a:t>
            </a:r>
          </a:p>
          <a:p>
            <a:pPr algn="l">
              <a:lnSpc>
                <a:spcPts val="2148"/>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3730" y="-38738"/>
            <a:ext cx="9753600" cy="73152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210566"/>
                  </a:moveTo>
                  <a:cubicBezTo>
                    <a:pt x="0" y="94234"/>
                    <a:pt x="94234" y="0"/>
                    <a:pt x="210566" y="0"/>
                  </a:cubicBezTo>
                  <a:lnTo>
                    <a:pt x="12794235" y="0"/>
                  </a:lnTo>
                  <a:cubicBezTo>
                    <a:pt x="12910566" y="0"/>
                    <a:pt x="13004800" y="94234"/>
                    <a:pt x="13004800" y="210566"/>
                  </a:cubicBezTo>
                  <a:lnTo>
                    <a:pt x="13004800" y="9543034"/>
                  </a:lnTo>
                  <a:cubicBezTo>
                    <a:pt x="13004800" y="9659365"/>
                    <a:pt x="12910566" y="9753600"/>
                    <a:pt x="12794235" y="9753600"/>
                  </a:cubicBezTo>
                  <a:lnTo>
                    <a:pt x="210566" y="9753600"/>
                  </a:lnTo>
                  <a:cubicBezTo>
                    <a:pt x="94234" y="9753600"/>
                    <a:pt x="0" y="9659366"/>
                    <a:pt x="0" y="9543034"/>
                  </a:cubicBezTo>
                  <a:close/>
                </a:path>
              </a:pathLst>
            </a:custGeom>
            <a:solidFill>
              <a:srgbClr val="FFFFFF"/>
            </a:solidFill>
          </p:spPr>
        </p:sp>
      </p:grpSp>
      <p:grpSp>
        <p:nvGrpSpPr>
          <p:cNvPr name="Group 4" id="4"/>
          <p:cNvGrpSpPr>
            <a:grpSpLocks noChangeAspect="true"/>
          </p:cNvGrpSpPr>
          <p:nvPr/>
        </p:nvGrpSpPr>
        <p:grpSpPr>
          <a:xfrm rot="0">
            <a:off x="8942953" y="33306"/>
            <a:ext cx="776919" cy="776919"/>
            <a:chOff x="0" y="0"/>
            <a:chExt cx="1035893" cy="1035893"/>
          </a:xfrm>
        </p:grpSpPr>
        <p:sp>
          <p:nvSpPr>
            <p:cNvPr name="Freeform 5" id="5" descr="A picture containing object, clock  Description automatically generated"/>
            <p:cNvSpPr/>
            <p:nvPr/>
          </p:nvSpPr>
          <p:spPr>
            <a:xfrm flipH="false" flipV="false" rot="0">
              <a:off x="0" y="0"/>
              <a:ext cx="1035939" cy="1035939"/>
            </a:xfrm>
            <a:custGeom>
              <a:avLst/>
              <a:gdLst/>
              <a:ahLst/>
              <a:cxnLst/>
              <a:rect r="r" b="b" t="t" l="l"/>
              <a:pathLst>
                <a:path h="1035939" w="1035939">
                  <a:moveTo>
                    <a:pt x="0" y="0"/>
                  </a:moveTo>
                  <a:lnTo>
                    <a:pt x="1035939" y="0"/>
                  </a:lnTo>
                  <a:lnTo>
                    <a:pt x="1035939" y="1035939"/>
                  </a:lnTo>
                  <a:lnTo>
                    <a:pt x="0" y="1035939"/>
                  </a:lnTo>
                  <a:lnTo>
                    <a:pt x="0" y="0"/>
                  </a:lnTo>
                  <a:close/>
                </a:path>
              </a:pathLst>
            </a:custGeom>
            <a:blipFill>
              <a:blip r:embed="rId2"/>
              <a:stretch>
                <a:fillRect l="0" t="0" r="4" b="4"/>
              </a:stretch>
            </a:blipFill>
          </p:spPr>
        </p:sp>
      </p:grpSp>
      <p:sp>
        <p:nvSpPr>
          <p:cNvPr name="AutoShape 6" id="6"/>
          <p:cNvSpPr/>
          <p:nvPr/>
        </p:nvSpPr>
        <p:spPr>
          <a:xfrm rot="21352">
            <a:off x="-30575" y="868629"/>
            <a:ext cx="9814749" cy="0"/>
          </a:xfrm>
          <a:prstGeom prst="line">
            <a:avLst/>
          </a:prstGeom>
          <a:ln cap="rnd" w="47625">
            <a:solidFill>
              <a:srgbClr val="1D78FF"/>
            </a:solidFill>
            <a:prstDash val="solid"/>
            <a:headEnd type="none" len="sm" w="sm"/>
            <a:tailEnd type="none" len="sm" w="sm"/>
          </a:ln>
        </p:spPr>
      </p:sp>
      <p:grpSp>
        <p:nvGrpSpPr>
          <p:cNvPr name="Group 7" id="7"/>
          <p:cNvGrpSpPr/>
          <p:nvPr/>
        </p:nvGrpSpPr>
        <p:grpSpPr>
          <a:xfrm rot="0">
            <a:off x="-33730" y="6719961"/>
            <a:ext cx="9821196" cy="595239"/>
            <a:chOff x="0" y="0"/>
            <a:chExt cx="13094928" cy="793653"/>
          </a:xfrm>
        </p:grpSpPr>
        <p:sp>
          <p:nvSpPr>
            <p:cNvPr name="Freeform 8" id="8"/>
            <p:cNvSpPr/>
            <p:nvPr/>
          </p:nvSpPr>
          <p:spPr>
            <a:xfrm flipH="false" flipV="false" rot="0">
              <a:off x="0" y="0"/>
              <a:ext cx="13094970" cy="793623"/>
            </a:xfrm>
            <a:custGeom>
              <a:avLst/>
              <a:gdLst/>
              <a:ahLst/>
              <a:cxnLst/>
              <a:rect r="r" b="b" t="t" l="l"/>
              <a:pathLst>
                <a:path h="793623" w="13094970">
                  <a:moveTo>
                    <a:pt x="0" y="0"/>
                  </a:moveTo>
                  <a:lnTo>
                    <a:pt x="13094970" y="0"/>
                  </a:lnTo>
                  <a:lnTo>
                    <a:pt x="13094970" y="793623"/>
                  </a:lnTo>
                  <a:lnTo>
                    <a:pt x="0" y="793623"/>
                  </a:lnTo>
                  <a:close/>
                </a:path>
              </a:pathLst>
            </a:custGeom>
            <a:solidFill>
              <a:srgbClr val="000000">
                <a:alpha val="65490"/>
              </a:srgbClr>
            </a:solidFill>
          </p:spPr>
        </p:sp>
        <p:sp>
          <p:nvSpPr>
            <p:cNvPr name="TextBox 9" id="9"/>
            <p:cNvSpPr txBox="true"/>
            <p:nvPr/>
          </p:nvSpPr>
          <p:spPr>
            <a:xfrm>
              <a:off x="0" y="-9525"/>
              <a:ext cx="13094928" cy="803178"/>
            </a:xfrm>
            <a:prstGeom prst="rect">
              <a:avLst/>
            </a:prstGeom>
          </p:spPr>
          <p:txBody>
            <a:bodyPr anchor="ctr" rtlCol="false" tIns="50800" lIns="50800" bIns="50800" rIns="50800"/>
            <a:lstStyle/>
            <a:p>
              <a:pPr algn="ctr">
                <a:lnSpc>
                  <a:spcPts val="1535"/>
                </a:lnSpc>
              </a:pPr>
              <a:r>
                <a:rPr lang="en-US" b="true" sz="1279" i="true">
                  <a:solidFill>
                    <a:srgbClr val="FFFFFF"/>
                  </a:solidFill>
                  <a:latin typeface="Arial Nova Bold Italics"/>
                  <a:ea typeface="Arial Nova Bold Italics"/>
                  <a:cs typeface="Arial Nova Bold Italics"/>
                  <a:sym typeface="Arial Nova Bold Italics"/>
                </a:rPr>
                <a:t>Information Security Lab (InSecLab) – Email: inseclab@uit.edu.vn</a:t>
              </a:r>
            </a:p>
            <a:p>
              <a:pPr algn="ctr">
                <a:lnSpc>
                  <a:spcPts val="1535"/>
                </a:lnSpc>
              </a:pPr>
              <a:r>
                <a:rPr lang="en-US" sz="1279">
                  <a:solidFill>
                    <a:srgbClr val="FFFFFF"/>
                  </a:solidFill>
                  <a:latin typeface="Arial Nova"/>
                  <a:ea typeface="Arial Nova"/>
                  <a:cs typeface="Arial Nova"/>
                  <a:sym typeface="Arial Nova"/>
                </a:rPr>
                <a:t>University of Information Technology (UIT), VNU-HCM</a:t>
              </a:r>
            </a:p>
          </p:txBody>
        </p:sp>
      </p:grpSp>
      <p:grpSp>
        <p:nvGrpSpPr>
          <p:cNvPr name="Group 10" id="10"/>
          <p:cNvGrpSpPr/>
          <p:nvPr/>
        </p:nvGrpSpPr>
        <p:grpSpPr>
          <a:xfrm rot="0">
            <a:off x="613026" y="6721758"/>
            <a:ext cx="599618" cy="600215"/>
            <a:chOff x="0" y="0"/>
            <a:chExt cx="799491" cy="800287"/>
          </a:xfrm>
        </p:grpSpPr>
        <p:sp>
          <p:nvSpPr>
            <p:cNvPr name="Freeform 11" id="11"/>
            <p:cNvSpPr/>
            <p:nvPr/>
          </p:nvSpPr>
          <p:spPr>
            <a:xfrm flipH="false" flipV="false" rot="0">
              <a:off x="9017" y="9017"/>
              <a:ext cx="781431" cy="782193"/>
            </a:xfrm>
            <a:custGeom>
              <a:avLst/>
              <a:gdLst/>
              <a:ahLst/>
              <a:cxnLst/>
              <a:rect r="r" b="b" t="t" l="l"/>
              <a:pathLst>
                <a:path h="782193" w="781431">
                  <a:moveTo>
                    <a:pt x="0" y="0"/>
                  </a:moveTo>
                  <a:lnTo>
                    <a:pt x="781431" y="0"/>
                  </a:lnTo>
                  <a:lnTo>
                    <a:pt x="781431" y="782193"/>
                  </a:lnTo>
                  <a:lnTo>
                    <a:pt x="0" y="782193"/>
                  </a:lnTo>
                </a:path>
              </a:pathLst>
            </a:custGeom>
            <a:solidFill>
              <a:srgbClr val="FFFFFF"/>
            </a:solidFill>
          </p:spPr>
        </p:sp>
        <p:sp>
          <p:nvSpPr>
            <p:cNvPr name="Freeform 12" id="12"/>
            <p:cNvSpPr/>
            <p:nvPr/>
          </p:nvSpPr>
          <p:spPr>
            <a:xfrm flipH="false" flipV="false" rot="0">
              <a:off x="9017" y="0"/>
              <a:ext cx="790448" cy="800227"/>
            </a:xfrm>
            <a:custGeom>
              <a:avLst/>
              <a:gdLst/>
              <a:ahLst/>
              <a:cxnLst/>
              <a:rect r="r" b="b" t="t" l="l"/>
              <a:pathLst>
                <a:path h="800227" w="790448">
                  <a:moveTo>
                    <a:pt x="0" y="0"/>
                  </a:moveTo>
                  <a:lnTo>
                    <a:pt x="781431" y="0"/>
                  </a:lnTo>
                  <a:cubicBezTo>
                    <a:pt x="786384" y="0"/>
                    <a:pt x="790448" y="4064"/>
                    <a:pt x="790448" y="9017"/>
                  </a:cubicBezTo>
                  <a:lnTo>
                    <a:pt x="790448" y="791210"/>
                  </a:lnTo>
                  <a:cubicBezTo>
                    <a:pt x="790448" y="796163"/>
                    <a:pt x="786384" y="800227"/>
                    <a:pt x="781431" y="800227"/>
                  </a:cubicBezTo>
                  <a:lnTo>
                    <a:pt x="0" y="800227"/>
                  </a:lnTo>
                  <a:lnTo>
                    <a:pt x="0" y="782193"/>
                  </a:lnTo>
                  <a:lnTo>
                    <a:pt x="781431" y="782193"/>
                  </a:lnTo>
                  <a:lnTo>
                    <a:pt x="781431" y="791210"/>
                  </a:lnTo>
                  <a:lnTo>
                    <a:pt x="772414" y="791210"/>
                  </a:lnTo>
                  <a:lnTo>
                    <a:pt x="772414" y="9017"/>
                  </a:lnTo>
                  <a:lnTo>
                    <a:pt x="781431" y="9017"/>
                  </a:lnTo>
                  <a:lnTo>
                    <a:pt x="781431" y="18034"/>
                  </a:lnTo>
                  <a:lnTo>
                    <a:pt x="0" y="18034"/>
                  </a:lnTo>
                  <a:close/>
                </a:path>
              </a:pathLst>
            </a:custGeom>
            <a:solidFill>
              <a:srgbClr val="303030"/>
            </a:solidFill>
          </p:spPr>
        </p:sp>
      </p:grpSp>
      <p:grpSp>
        <p:nvGrpSpPr>
          <p:cNvPr name="Group 13" id="13"/>
          <p:cNvGrpSpPr/>
          <p:nvPr/>
        </p:nvGrpSpPr>
        <p:grpSpPr>
          <a:xfrm rot="0">
            <a:off x="8836659" y="6730169"/>
            <a:ext cx="561872" cy="585031"/>
            <a:chOff x="0" y="0"/>
            <a:chExt cx="749163" cy="780042"/>
          </a:xfrm>
        </p:grpSpPr>
        <p:sp>
          <p:nvSpPr>
            <p:cNvPr name="Freeform 14" id="14"/>
            <p:cNvSpPr/>
            <p:nvPr/>
          </p:nvSpPr>
          <p:spPr>
            <a:xfrm flipH="false" flipV="false" rot="0">
              <a:off x="0" y="0"/>
              <a:ext cx="749173" cy="780034"/>
            </a:xfrm>
            <a:custGeom>
              <a:avLst/>
              <a:gdLst/>
              <a:ahLst/>
              <a:cxnLst/>
              <a:rect r="r" b="b" t="t" l="l"/>
              <a:pathLst>
                <a:path h="780034" w="749173">
                  <a:moveTo>
                    <a:pt x="0" y="0"/>
                  </a:moveTo>
                  <a:lnTo>
                    <a:pt x="749173" y="0"/>
                  </a:lnTo>
                  <a:lnTo>
                    <a:pt x="749173" y="780034"/>
                  </a:lnTo>
                  <a:lnTo>
                    <a:pt x="0" y="780034"/>
                  </a:lnTo>
                </a:path>
              </a:pathLst>
            </a:custGeom>
            <a:solidFill>
              <a:srgbClr val="FFFFFF"/>
            </a:solidFill>
          </p:spPr>
        </p:sp>
      </p:grpSp>
      <p:grpSp>
        <p:nvGrpSpPr>
          <p:cNvPr name="Group 15" id="15"/>
          <p:cNvGrpSpPr>
            <a:grpSpLocks noChangeAspect="true"/>
          </p:cNvGrpSpPr>
          <p:nvPr/>
        </p:nvGrpSpPr>
        <p:grpSpPr>
          <a:xfrm rot="0">
            <a:off x="8894795" y="6772281"/>
            <a:ext cx="445600" cy="504181"/>
            <a:chOff x="0" y="0"/>
            <a:chExt cx="594133" cy="672242"/>
          </a:xfrm>
        </p:grpSpPr>
        <p:sp>
          <p:nvSpPr>
            <p:cNvPr name="Freeform 16" id="16" descr="A close up of a logo  Description generated with very high confidence"/>
            <p:cNvSpPr/>
            <p:nvPr/>
          </p:nvSpPr>
          <p:spPr>
            <a:xfrm flipH="false" flipV="false" rot="0">
              <a:off x="0" y="0"/>
              <a:ext cx="594106" cy="672211"/>
            </a:xfrm>
            <a:custGeom>
              <a:avLst/>
              <a:gdLst/>
              <a:ahLst/>
              <a:cxnLst/>
              <a:rect r="r" b="b" t="t" l="l"/>
              <a:pathLst>
                <a:path h="672211" w="594106">
                  <a:moveTo>
                    <a:pt x="0" y="0"/>
                  </a:moveTo>
                  <a:lnTo>
                    <a:pt x="594106" y="0"/>
                  </a:lnTo>
                  <a:lnTo>
                    <a:pt x="594106" y="672211"/>
                  </a:lnTo>
                  <a:lnTo>
                    <a:pt x="0" y="672211"/>
                  </a:lnTo>
                  <a:lnTo>
                    <a:pt x="0" y="0"/>
                  </a:lnTo>
                  <a:close/>
                </a:path>
              </a:pathLst>
            </a:custGeom>
            <a:blipFill>
              <a:blip r:embed="rId3"/>
              <a:stretch>
                <a:fillRect l="0" t="0" r="-307705" b="-4"/>
              </a:stretch>
            </a:blipFill>
          </p:spPr>
        </p:sp>
      </p:grpSp>
      <p:grpSp>
        <p:nvGrpSpPr>
          <p:cNvPr name="Group 17" id="17"/>
          <p:cNvGrpSpPr/>
          <p:nvPr/>
        </p:nvGrpSpPr>
        <p:grpSpPr>
          <a:xfrm rot="0">
            <a:off x="181276" y="154287"/>
            <a:ext cx="8761677" cy="593552"/>
            <a:chOff x="0" y="0"/>
            <a:chExt cx="11682236" cy="791403"/>
          </a:xfrm>
        </p:grpSpPr>
        <p:sp>
          <p:nvSpPr>
            <p:cNvPr name="Freeform 18" id="18"/>
            <p:cNvSpPr/>
            <p:nvPr/>
          </p:nvSpPr>
          <p:spPr>
            <a:xfrm flipH="false" flipV="false" rot="0">
              <a:off x="0" y="0"/>
              <a:ext cx="11682236" cy="791403"/>
            </a:xfrm>
            <a:custGeom>
              <a:avLst/>
              <a:gdLst/>
              <a:ahLst/>
              <a:cxnLst/>
              <a:rect r="r" b="b" t="t" l="l"/>
              <a:pathLst>
                <a:path h="791403" w="11682236">
                  <a:moveTo>
                    <a:pt x="0" y="0"/>
                  </a:moveTo>
                  <a:lnTo>
                    <a:pt x="11682236" y="0"/>
                  </a:lnTo>
                  <a:lnTo>
                    <a:pt x="11682236" y="791403"/>
                  </a:lnTo>
                  <a:lnTo>
                    <a:pt x="0" y="791403"/>
                  </a:lnTo>
                  <a:close/>
                </a:path>
              </a:pathLst>
            </a:custGeom>
            <a:solidFill>
              <a:srgbClr val="000000">
                <a:alpha val="0"/>
              </a:srgbClr>
            </a:solidFill>
          </p:spPr>
        </p:sp>
        <p:sp>
          <p:nvSpPr>
            <p:cNvPr name="TextBox 19" id="19"/>
            <p:cNvSpPr txBox="true"/>
            <p:nvPr/>
          </p:nvSpPr>
          <p:spPr>
            <a:xfrm>
              <a:off x="0" y="19050"/>
              <a:ext cx="11682236" cy="772353"/>
            </a:xfrm>
            <a:prstGeom prst="rect">
              <a:avLst/>
            </a:prstGeom>
          </p:spPr>
          <p:txBody>
            <a:bodyPr anchor="ctr" rtlCol="false" tIns="0" lIns="0" bIns="0" rIns="0"/>
            <a:lstStyle/>
            <a:p>
              <a:pPr algn="l">
                <a:lnSpc>
                  <a:spcPts val="3317"/>
                </a:lnSpc>
              </a:pPr>
              <a:r>
                <a:rPr lang="en-US" sz="3071" b="true">
                  <a:solidFill>
                    <a:srgbClr val="1D78FF"/>
                  </a:solidFill>
                  <a:latin typeface="Roboto Bold"/>
                  <a:ea typeface="Roboto Bold"/>
                  <a:cs typeface="Roboto Bold"/>
                  <a:sym typeface="Roboto Bold"/>
                </a:rPr>
                <a:t>Mô hình Vulnbot gốc</a:t>
              </a:r>
            </a:p>
          </p:txBody>
        </p:sp>
      </p:grpSp>
      <p:grpSp>
        <p:nvGrpSpPr>
          <p:cNvPr name="Group 20" id="20"/>
          <p:cNvGrpSpPr/>
          <p:nvPr/>
        </p:nvGrpSpPr>
        <p:grpSpPr>
          <a:xfrm rot="0">
            <a:off x="619799" y="6733542"/>
            <a:ext cx="586071" cy="581658"/>
            <a:chOff x="0" y="0"/>
            <a:chExt cx="781429" cy="775543"/>
          </a:xfrm>
        </p:grpSpPr>
        <p:sp>
          <p:nvSpPr>
            <p:cNvPr name="Freeform 21" id="21"/>
            <p:cNvSpPr/>
            <p:nvPr/>
          </p:nvSpPr>
          <p:spPr>
            <a:xfrm flipH="false" flipV="false" rot="0">
              <a:off x="0" y="0"/>
              <a:ext cx="781429" cy="775543"/>
            </a:xfrm>
            <a:custGeom>
              <a:avLst/>
              <a:gdLst/>
              <a:ahLst/>
              <a:cxnLst/>
              <a:rect r="r" b="b" t="t" l="l"/>
              <a:pathLst>
                <a:path h="775543" w="781429">
                  <a:moveTo>
                    <a:pt x="0" y="0"/>
                  </a:moveTo>
                  <a:lnTo>
                    <a:pt x="781429" y="0"/>
                  </a:lnTo>
                  <a:lnTo>
                    <a:pt x="781429" y="775543"/>
                  </a:lnTo>
                  <a:lnTo>
                    <a:pt x="0" y="775543"/>
                  </a:lnTo>
                  <a:close/>
                </a:path>
              </a:pathLst>
            </a:custGeom>
            <a:solidFill>
              <a:srgbClr val="000000">
                <a:alpha val="0"/>
              </a:srgbClr>
            </a:solidFill>
          </p:spPr>
        </p:sp>
        <p:sp>
          <p:nvSpPr>
            <p:cNvPr name="TextBox 22" id="22"/>
            <p:cNvSpPr txBox="true"/>
            <p:nvPr/>
          </p:nvSpPr>
          <p:spPr>
            <a:xfrm>
              <a:off x="0" y="-9525"/>
              <a:ext cx="781429" cy="785068"/>
            </a:xfrm>
            <a:prstGeom prst="rect">
              <a:avLst/>
            </a:prstGeom>
          </p:spPr>
          <p:txBody>
            <a:bodyPr anchor="ctr" rtlCol="false" tIns="0" lIns="0" bIns="0" rIns="0"/>
            <a:lstStyle/>
            <a:p>
              <a:pPr algn="ctr">
                <a:lnSpc>
                  <a:spcPts val="1663"/>
                </a:lnSpc>
              </a:pPr>
              <a:r>
                <a:rPr lang="en-US" sz="1386">
                  <a:solidFill>
                    <a:srgbClr val="000000"/>
                  </a:solidFill>
                  <a:latin typeface="Roboto"/>
                  <a:ea typeface="Roboto"/>
                  <a:cs typeface="Roboto"/>
                  <a:sym typeface="Roboto"/>
                </a:rPr>
                <a:t>15</a:t>
              </a:r>
            </a:p>
          </p:txBody>
        </p:sp>
      </p:grpSp>
      <p:sp>
        <p:nvSpPr>
          <p:cNvPr name="TextBox 23" id="23"/>
          <p:cNvSpPr txBox="true"/>
          <p:nvPr/>
        </p:nvSpPr>
        <p:spPr>
          <a:xfrm rot="0">
            <a:off x="181276" y="1091199"/>
            <a:ext cx="4188629" cy="4810125"/>
          </a:xfrm>
          <a:prstGeom prst="rect">
            <a:avLst/>
          </a:prstGeom>
        </p:spPr>
        <p:txBody>
          <a:bodyPr anchor="t" rtlCol="false" tIns="0" lIns="0" bIns="0" rIns="0">
            <a:spAutoFit/>
          </a:bodyPr>
          <a:lstStyle/>
          <a:p>
            <a:pPr algn="l">
              <a:lnSpc>
                <a:spcPts val="2062"/>
              </a:lnSpc>
            </a:pPr>
            <a:r>
              <a:rPr lang="en-US" sz="1718" b="true">
                <a:solidFill>
                  <a:srgbClr val="000000"/>
                </a:solidFill>
                <a:latin typeface="Calibri (MS) Bold"/>
                <a:ea typeface="Calibri (MS) Bold"/>
                <a:cs typeface="Calibri (MS) Bold"/>
                <a:sym typeface="Calibri (MS) Bold"/>
              </a:rPr>
              <a:t>Chec</a:t>
            </a:r>
            <a:r>
              <a:rPr lang="en-US" sz="1718" b="true">
                <a:solidFill>
                  <a:srgbClr val="000000"/>
                </a:solidFill>
                <a:latin typeface="Calibri (MS) Bold"/>
                <a:ea typeface="Calibri (MS) Bold"/>
                <a:cs typeface="Calibri (MS) Bold"/>
                <a:sym typeface="Calibri (MS) Bold"/>
              </a:rPr>
              <a:t>k &amp; Reflectio</a:t>
            </a:r>
            <a:r>
              <a:rPr lang="en-US" sz="1718" b="true">
                <a:solidFill>
                  <a:srgbClr val="000000"/>
                </a:solidFill>
                <a:latin typeface="Calibri (MS) Bold"/>
                <a:ea typeface="Calibri (MS) Bold"/>
                <a:cs typeface="Calibri (MS) Bold"/>
                <a:sym typeface="Calibri (MS) Bold"/>
              </a:rPr>
              <a:t>n Mechanism</a:t>
            </a:r>
          </a:p>
          <a:p>
            <a:pPr algn="l">
              <a:lnSpc>
                <a:spcPts val="2062"/>
              </a:lnSpc>
            </a:pPr>
            <a:r>
              <a:rPr lang="en-US" sz="1718">
                <a:solidFill>
                  <a:srgbClr val="000000"/>
                </a:solidFill>
                <a:latin typeface="Calibri (MS)"/>
                <a:ea typeface="Calibri (MS)"/>
                <a:cs typeface="Calibri (MS)"/>
                <a:sym typeface="Calibri (MS)"/>
              </a:rPr>
              <a:t>Giúp LLM tự đánh giá</a:t>
            </a:r>
            <a:r>
              <a:rPr lang="en-US" sz="1718">
                <a:solidFill>
                  <a:srgbClr val="000000"/>
                </a:solidFill>
                <a:latin typeface="Calibri (MS)"/>
                <a:ea typeface="Calibri (MS)"/>
                <a:cs typeface="Calibri (MS)"/>
                <a:sym typeface="Calibri (MS)"/>
              </a:rPr>
              <a:t> – sửa sai –</a:t>
            </a:r>
            <a:r>
              <a:rPr lang="en-US" sz="1718">
                <a:solidFill>
                  <a:srgbClr val="000000"/>
                </a:solidFill>
                <a:latin typeface="Calibri (MS)"/>
                <a:ea typeface="Calibri (MS)"/>
                <a:cs typeface="Calibri (MS)"/>
                <a:sym typeface="Calibri (MS)"/>
              </a:rPr>
              <a:t> cải thiện kế hoạch</a:t>
            </a:r>
          </a:p>
          <a:p>
            <a:pPr algn="l" marL="370993" indent="-185496" lvl="1">
              <a:lnSpc>
                <a:spcPts val="2062"/>
              </a:lnSpc>
              <a:buFont typeface="Arial"/>
              <a:buChar char="•"/>
            </a:pPr>
            <a:r>
              <a:rPr lang="en-US" b="true" sz="1718">
                <a:solidFill>
                  <a:srgbClr val="000000"/>
                </a:solidFill>
                <a:latin typeface="Calibri (MS) Bold"/>
                <a:ea typeface="Calibri (MS) Bold"/>
                <a:cs typeface="Calibri (MS) Bold"/>
                <a:sym typeface="Calibri (MS) Bold"/>
              </a:rPr>
              <a:t>Task Session: </a:t>
            </a:r>
            <a:r>
              <a:rPr lang="en-US" sz="1718">
                <a:solidFill>
                  <a:srgbClr val="000000"/>
                </a:solidFill>
                <a:latin typeface="Calibri (MS)"/>
                <a:ea typeface="Calibri (MS)"/>
                <a:cs typeface="Calibri (MS)"/>
                <a:sym typeface="Calibri (MS)"/>
              </a:rPr>
              <a:t>k</a:t>
            </a:r>
            <a:r>
              <a:rPr lang="en-US" sz="1718">
                <a:solidFill>
                  <a:srgbClr val="000000"/>
                </a:solidFill>
                <a:latin typeface="Calibri (MS)"/>
                <a:ea typeface="Calibri (MS)"/>
                <a:cs typeface="Calibri (MS)"/>
                <a:sym typeface="Calibri (MS)"/>
              </a:rPr>
              <a:t>iểm tra task đã hoàn thành thành công hay thất bại</a:t>
            </a:r>
          </a:p>
          <a:p>
            <a:pPr algn="l" marL="370993" indent="-185496" lvl="1">
              <a:lnSpc>
                <a:spcPts val="2062"/>
              </a:lnSpc>
              <a:buFont typeface="Arial"/>
              <a:buChar char="•"/>
            </a:pPr>
            <a:r>
              <a:rPr lang="en-US" b="true" sz="1718">
                <a:solidFill>
                  <a:srgbClr val="000000"/>
                </a:solidFill>
                <a:latin typeface="Calibri (MS) Bold"/>
                <a:ea typeface="Calibri (MS) Bold"/>
                <a:cs typeface="Calibri (MS) Bold"/>
                <a:sym typeface="Calibri (MS) Bold"/>
              </a:rPr>
              <a:t>Plan Session:</a:t>
            </a:r>
          </a:p>
          <a:p>
            <a:pPr algn="l">
              <a:lnSpc>
                <a:spcPts val="2062"/>
              </a:lnSpc>
            </a:pPr>
            <a:r>
              <a:rPr lang="en-US" sz="1718" b="true">
                <a:solidFill>
                  <a:srgbClr val="000000"/>
                </a:solidFill>
                <a:latin typeface="Calibri (MS) Bold"/>
                <a:ea typeface="Calibri (MS) Bold"/>
                <a:cs typeface="Calibri (MS) Bold"/>
                <a:sym typeface="Calibri (MS) Bold"/>
              </a:rPr>
              <a:t>▸ </a:t>
            </a:r>
            <a:r>
              <a:rPr lang="en-US" sz="1718">
                <a:solidFill>
                  <a:srgbClr val="000000"/>
                </a:solidFill>
                <a:latin typeface="Calibri (MS)"/>
                <a:ea typeface="Calibri (MS)"/>
                <a:cs typeface="Calibri (MS)"/>
                <a:sym typeface="Calibri (MS)"/>
              </a:rPr>
              <a:t>Cập nhật lại prompt nếu sai</a:t>
            </a:r>
          </a:p>
          <a:p>
            <a:pPr algn="l">
              <a:lnSpc>
                <a:spcPts val="3367"/>
              </a:lnSpc>
            </a:pPr>
            <a:r>
              <a:rPr lang="en-US" sz="1718">
                <a:solidFill>
                  <a:srgbClr val="000000"/>
                </a:solidFill>
                <a:latin typeface="Calibri (MS)"/>
                <a:ea typeface="Calibri (MS)"/>
                <a:cs typeface="Calibri (MS)"/>
                <a:sym typeface="Calibri (MS)"/>
              </a:rPr>
              <a:t>▸ Gộp kế hoạch mới với cái cũ qua </a:t>
            </a:r>
            <a:r>
              <a:rPr lang="en-US" sz="1718" b="true">
                <a:solidFill>
                  <a:srgbClr val="000000"/>
                </a:solidFill>
                <a:latin typeface="Calibri (MS) Bold"/>
                <a:ea typeface="Calibri (MS) Bold"/>
                <a:cs typeface="Calibri (MS) Bold"/>
                <a:sym typeface="Calibri (MS) Bold"/>
              </a:rPr>
              <a:t>Merge Plan Algorithm</a:t>
            </a:r>
          </a:p>
          <a:p>
            <a:pPr algn="l">
              <a:lnSpc>
                <a:spcPts val="2062"/>
              </a:lnSpc>
            </a:pPr>
            <a:r>
              <a:rPr lang="en-US" sz="1718" b="true">
                <a:solidFill>
                  <a:srgbClr val="000000"/>
                </a:solidFill>
                <a:latin typeface="Calibri (MS) Bold"/>
                <a:ea typeface="Calibri (MS) Bold"/>
                <a:cs typeface="Calibri (MS) Bold"/>
                <a:sym typeface="Calibri (MS) Bold"/>
              </a:rPr>
              <a:t> Merge Plan Algorithm:</a:t>
            </a:r>
          </a:p>
          <a:p>
            <a:pPr algn="l" marL="370993" indent="-185496" lvl="1">
              <a:lnSpc>
                <a:spcPts val="2611"/>
              </a:lnSpc>
              <a:buFont typeface="Arial"/>
              <a:buChar char="•"/>
            </a:pPr>
            <a:r>
              <a:rPr lang="en-US" sz="1718">
                <a:solidFill>
                  <a:srgbClr val="000000"/>
                </a:solidFill>
                <a:latin typeface="Calibri (MS)"/>
                <a:ea typeface="Calibri (MS)"/>
                <a:cs typeface="Calibri (MS)"/>
                <a:sym typeface="Calibri (MS)"/>
              </a:rPr>
              <a:t>Giữ task cũ đã thành công</a:t>
            </a:r>
          </a:p>
          <a:p>
            <a:pPr algn="l" marL="370993" indent="-185496" lvl="1">
              <a:lnSpc>
                <a:spcPts val="2611"/>
              </a:lnSpc>
              <a:buFont typeface="Arial"/>
              <a:buChar char="•"/>
            </a:pPr>
            <a:r>
              <a:rPr lang="en-US" sz="1718">
                <a:solidFill>
                  <a:srgbClr val="000000"/>
                </a:solidFill>
                <a:latin typeface="Calibri (MS)"/>
                <a:ea typeface="Calibri (MS)"/>
                <a:cs typeface="Calibri (MS)"/>
                <a:sym typeface="Calibri (MS)"/>
              </a:rPr>
              <a:t>Gộp các task mới</a:t>
            </a:r>
          </a:p>
          <a:p>
            <a:pPr algn="l" marL="370993" indent="-185496" lvl="1">
              <a:lnSpc>
                <a:spcPts val="2611"/>
              </a:lnSpc>
              <a:buFont typeface="Arial"/>
              <a:buChar char="•"/>
            </a:pPr>
            <a:r>
              <a:rPr lang="en-US" sz="1718">
                <a:solidFill>
                  <a:srgbClr val="000000"/>
                </a:solidFill>
                <a:latin typeface="Calibri (MS)"/>
                <a:ea typeface="Calibri (MS)"/>
                <a:cs typeface="Calibri (MS)"/>
                <a:sym typeface="Calibri (MS)"/>
              </a:rPr>
              <a:t>Cập nhật lại trình tự và mối phụ thuộc</a:t>
            </a:r>
          </a:p>
          <a:p>
            <a:pPr algn="l">
              <a:lnSpc>
                <a:spcPts val="2611"/>
              </a:lnSpc>
            </a:pPr>
            <a:r>
              <a:rPr lang="en-US" sz="1718">
                <a:solidFill>
                  <a:srgbClr val="000000"/>
                </a:solidFill>
                <a:latin typeface="Calibri (MS)"/>
                <a:ea typeface="Calibri (MS)"/>
                <a:cs typeface="Calibri (MS)"/>
                <a:sym typeface="Calibri (MS)"/>
              </a:rPr>
              <a:t>→ Hệ thống có khả năng tự học từ lỗi, tăng độ chính xác và hiệu suất kiểm thử.</a:t>
            </a:r>
          </a:p>
          <a:p>
            <a:pPr algn="l">
              <a:lnSpc>
                <a:spcPts val="2062"/>
              </a:lnSpc>
            </a:pPr>
          </a:p>
        </p:txBody>
      </p:sp>
      <p:sp>
        <p:nvSpPr>
          <p:cNvPr name="Freeform 24" id="24"/>
          <p:cNvSpPr/>
          <p:nvPr/>
        </p:nvSpPr>
        <p:spPr>
          <a:xfrm flipH="false" flipV="false" rot="0">
            <a:off x="4876868" y="1021388"/>
            <a:ext cx="4619204" cy="5562292"/>
          </a:xfrm>
          <a:custGeom>
            <a:avLst/>
            <a:gdLst/>
            <a:ahLst/>
            <a:cxnLst/>
            <a:rect r="r" b="b" t="t" l="l"/>
            <a:pathLst>
              <a:path h="5562292" w="4619204">
                <a:moveTo>
                  <a:pt x="0" y="0"/>
                </a:moveTo>
                <a:lnTo>
                  <a:pt x="4619204" y="0"/>
                </a:lnTo>
                <a:lnTo>
                  <a:pt x="4619204" y="5562292"/>
                </a:lnTo>
                <a:lnTo>
                  <a:pt x="0" y="5562292"/>
                </a:lnTo>
                <a:lnTo>
                  <a:pt x="0" y="0"/>
                </a:lnTo>
                <a:close/>
              </a:path>
            </a:pathLst>
          </a:custGeom>
          <a:blipFill>
            <a:blip r:embed="rId4"/>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9753600" cy="73152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210566"/>
                  </a:moveTo>
                  <a:cubicBezTo>
                    <a:pt x="0" y="94234"/>
                    <a:pt x="94234" y="0"/>
                    <a:pt x="210566" y="0"/>
                  </a:cubicBezTo>
                  <a:lnTo>
                    <a:pt x="12794235" y="0"/>
                  </a:lnTo>
                  <a:cubicBezTo>
                    <a:pt x="12910566" y="0"/>
                    <a:pt x="13004800" y="94234"/>
                    <a:pt x="13004800" y="210566"/>
                  </a:cubicBezTo>
                  <a:lnTo>
                    <a:pt x="13004800" y="9543034"/>
                  </a:lnTo>
                  <a:cubicBezTo>
                    <a:pt x="13004800" y="9659365"/>
                    <a:pt x="12910566" y="9753600"/>
                    <a:pt x="12794235" y="9753600"/>
                  </a:cubicBezTo>
                  <a:lnTo>
                    <a:pt x="210566" y="9753600"/>
                  </a:lnTo>
                  <a:cubicBezTo>
                    <a:pt x="94234" y="9753600"/>
                    <a:pt x="0" y="9659366"/>
                    <a:pt x="0" y="9543034"/>
                  </a:cubicBezTo>
                  <a:close/>
                </a:path>
              </a:pathLst>
            </a:custGeom>
            <a:solidFill>
              <a:srgbClr val="FFFFFF"/>
            </a:solidFill>
          </p:spPr>
        </p:sp>
      </p:grpSp>
      <p:grpSp>
        <p:nvGrpSpPr>
          <p:cNvPr name="Group 4" id="4"/>
          <p:cNvGrpSpPr/>
          <p:nvPr/>
        </p:nvGrpSpPr>
        <p:grpSpPr>
          <a:xfrm rot="0">
            <a:off x="-33730" y="6719961"/>
            <a:ext cx="9821196" cy="595239"/>
            <a:chOff x="0" y="0"/>
            <a:chExt cx="13094928" cy="793653"/>
          </a:xfrm>
        </p:grpSpPr>
        <p:sp>
          <p:nvSpPr>
            <p:cNvPr name="Freeform 5" id="5"/>
            <p:cNvSpPr/>
            <p:nvPr/>
          </p:nvSpPr>
          <p:spPr>
            <a:xfrm flipH="false" flipV="false" rot="0">
              <a:off x="0" y="0"/>
              <a:ext cx="13094970" cy="793623"/>
            </a:xfrm>
            <a:custGeom>
              <a:avLst/>
              <a:gdLst/>
              <a:ahLst/>
              <a:cxnLst/>
              <a:rect r="r" b="b" t="t" l="l"/>
              <a:pathLst>
                <a:path h="793623" w="13094970">
                  <a:moveTo>
                    <a:pt x="0" y="0"/>
                  </a:moveTo>
                  <a:lnTo>
                    <a:pt x="13094970" y="0"/>
                  </a:lnTo>
                  <a:lnTo>
                    <a:pt x="13094970" y="793623"/>
                  </a:lnTo>
                  <a:lnTo>
                    <a:pt x="0" y="793623"/>
                  </a:lnTo>
                  <a:close/>
                </a:path>
              </a:pathLst>
            </a:custGeom>
            <a:solidFill>
              <a:srgbClr val="000000">
                <a:alpha val="65490"/>
              </a:srgbClr>
            </a:solidFill>
          </p:spPr>
        </p:sp>
        <p:sp>
          <p:nvSpPr>
            <p:cNvPr name="TextBox 6" id="6"/>
            <p:cNvSpPr txBox="true"/>
            <p:nvPr/>
          </p:nvSpPr>
          <p:spPr>
            <a:xfrm>
              <a:off x="0" y="-9525"/>
              <a:ext cx="13094928" cy="803178"/>
            </a:xfrm>
            <a:prstGeom prst="rect">
              <a:avLst/>
            </a:prstGeom>
          </p:spPr>
          <p:txBody>
            <a:bodyPr anchor="ctr" rtlCol="false" tIns="50800" lIns="50800" bIns="50800" rIns="50800"/>
            <a:lstStyle/>
            <a:p>
              <a:pPr algn="ctr">
                <a:lnSpc>
                  <a:spcPts val="1535"/>
                </a:lnSpc>
              </a:pPr>
              <a:r>
                <a:rPr lang="en-US" b="true" sz="1279" i="true">
                  <a:solidFill>
                    <a:srgbClr val="FFFFFF"/>
                  </a:solidFill>
                  <a:latin typeface="Arial Nova Bold Italics"/>
                  <a:ea typeface="Arial Nova Bold Italics"/>
                  <a:cs typeface="Arial Nova Bold Italics"/>
                  <a:sym typeface="Arial Nova Bold Italics"/>
                </a:rPr>
                <a:t>Information Security Lab (InSecLab) – Email: inseclab@uit.edu.vn</a:t>
              </a:r>
            </a:p>
            <a:p>
              <a:pPr algn="ctr">
                <a:lnSpc>
                  <a:spcPts val="1535"/>
                </a:lnSpc>
              </a:pPr>
              <a:r>
                <a:rPr lang="en-US" sz="1279">
                  <a:solidFill>
                    <a:srgbClr val="FFFFFF"/>
                  </a:solidFill>
                  <a:latin typeface="Arial Nova"/>
                  <a:ea typeface="Arial Nova"/>
                  <a:cs typeface="Arial Nova"/>
                  <a:sym typeface="Arial Nova"/>
                </a:rPr>
                <a:t>University of Information Technology (UIT), VNU-HCM</a:t>
              </a:r>
            </a:p>
          </p:txBody>
        </p:sp>
      </p:grpSp>
      <p:grpSp>
        <p:nvGrpSpPr>
          <p:cNvPr name="Group 7" id="7"/>
          <p:cNvGrpSpPr/>
          <p:nvPr/>
        </p:nvGrpSpPr>
        <p:grpSpPr>
          <a:xfrm rot="0">
            <a:off x="613026" y="6721758"/>
            <a:ext cx="599618" cy="600215"/>
            <a:chOff x="0" y="0"/>
            <a:chExt cx="799491" cy="800287"/>
          </a:xfrm>
        </p:grpSpPr>
        <p:sp>
          <p:nvSpPr>
            <p:cNvPr name="Freeform 8" id="8"/>
            <p:cNvSpPr/>
            <p:nvPr/>
          </p:nvSpPr>
          <p:spPr>
            <a:xfrm flipH="false" flipV="false" rot="0">
              <a:off x="9017" y="9017"/>
              <a:ext cx="781431" cy="782193"/>
            </a:xfrm>
            <a:custGeom>
              <a:avLst/>
              <a:gdLst/>
              <a:ahLst/>
              <a:cxnLst/>
              <a:rect r="r" b="b" t="t" l="l"/>
              <a:pathLst>
                <a:path h="782193" w="781431">
                  <a:moveTo>
                    <a:pt x="0" y="0"/>
                  </a:moveTo>
                  <a:lnTo>
                    <a:pt x="781431" y="0"/>
                  </a:lnTo>
                  <a:lnTo>
                    <a:pt x="781431" y="782193"/>
                  </a:lnTo>
                  <a:lnTo>
                    <a:pt x="0" y="782193"/>
                  </a:lnTo>
                </a:path>
              </a:pathLst>
            </a:custGeom>
            <a:solidFill>
              <a:srgbClr val="FFFFFF"/>
            </a:solidFill>
          </p:spPr>
        </p:sp>
        <p:sp>
          <p:nvSpPr>
            <p:cNvPr name="Freeform 9" id="9"/>
            <p:cNvSpPr/>
            <p:nvPr/>
          </p:nvSpPr>
          <p:spPr>
            <a:xfrm flipH="false" flipV="false" rot="0">
              <a:off x="9017" y="0"/>
              <a:ext cx="790448" cy="800227"/>
            </a:xfrm>
            <a:custGeom>
              <a:avLst/>
              <a:gdLst/>
              <a:ahLst/>
              <a:cxnLst/>
              <a:rect r="r" b="b" t="t" l="l"/>
              <a:pathLst>
                <a:path h="800227" w="790448">
                  <a:moveTo>
                    <a:pt x="0" y="0"/>
                  </a:moveTo>
                  <a:lnTo>
                    <a:pt x="781431" y="0"/>
                  </a:lnTo>
                  <a:cubicBezTo>
                    <a:pt x="786384" y="0"/>
                    <a:pt x="790448" y="4064"/>
                    <a:pt x="790448" y="9017"/>
                  </a:cubicBezTo>
                  <a:lnTo>
                    <a:pt x="790448" y="791210"/>
                  </a:lnTo>
                  <a:cubicBezTo>
                    <a:pt x="790448" y="796163"/>
                    <a:pt x="786384" y="800227"/>
                    <a:pt x="781431" y="800227"/>
                  </a:cubicBezTo>
                  <a:lnTo>
                    <a:pt x="0" y="800227"/>
                  </a:lnTo>
                  <a:lnTo>
                    <a:pt x="0" y="782193"/>
                  </a:lnTo>
                  <a:lnTo>
                    <a:pt x="781431" y="782193"/>
                  </a:lnTo>
                  <a:lnTo>
                    <a:pt x="781431" y="791210"/>
                  </a:lnTo>
                  <a:lnTo>
                    <a:pt x="772414" y="791210"/>
                  </a:lnTo>
                  <a:lnTo>
                    <a:pt x="772414" y="9017"/>
                  </a:lnTo>
                  <a:lnTo>
                    <a:pt x="781431" y="9017"/>
                  </a:lnTo>
                  <a:lnTo>
                    <a:pt x="781431" y="18034"/>
                  </a:lnTo>
                  <a:lnTo>
                    <a:pt x="0" y="18034"/>
                  </a:lnTo>
                  <a:close/>
                </a:path>
              </a:pathLst>
            </a:custGeom>
            <a:solidFill>
              <a:srgbClr val="303030"/>
            </a:solidFill>
          </p:spPr>
        </p:sp>
      </p:grpSp>
      <p:grpSp>
        <p:nvGrpSpPr>
          <p:cNvPr name="Group 10" id="10"/>
          <p:cNvGrpSpPr/>
          <p:nvPr/>
        </p:nvGrpSpPr>
        <p:grpSpPr>
          <a:xfrm rot="0">
            <a:off x="8836659" y="6730169"/>
            <a:ext cx="561872" cy="581658"/>
            <a:chOff x="0" y="0"/>
            <a:chExt cx="749163" cy="775543"/>
          </a:xfrm>
        </p:grpSpPr>
        <p:sp>
          <p:nvSpPr>
            <p:cNvPr name="Freeform 11" id="11"/>
            <p:cNvSpPr/>
            <p:nvPr/>
          </p:nvSpPr>
          <p:spPr>
            <a:xfrm flipH="false" flipV="false" rot="0">
              <a:off x="0" y="0"/>
              <a:ext cx="749173" cy="775589"/>
            </a:xfrm>
            <a:custGeom>
              <a:avLst/>
              <a:gdLst/>
              <a:ahLst/>
              <a:cxnLst/>
              <a:rect r="r" b="b" t="t" l="l"/>
              <a:pathLst>
                <a:path h="775589" w="749173">
                  <a:moveTo>
                    <a:pt x="0" y="0"/>
                  </a:moveTo>
                  <a:lnTo>
                    <a:pt x="749173" y="0"/>
                  </a:lnTo>
                  <a:lnTo>
                    <a:pt x="749173" y="775589"/>
                  </a:lnTo>
                  <a:lnTo>
                    <a:pt x="0" y="775589"/>
                  </a:lnTo>
                </a:path>
              </a:pathLst>
            </a:custGeom>
            <a:solidFill>
              <a:srgbClr val="FFFFFF"/>
            </a:solidFill>
          </p:spPr>
        </p:sp>
      </p:grpSp>
      <p:grpSp>
        <p:nvGrpSpPr>
          <p:cNvPr name="Group 12" id="12"/>
          <p:cNvGrpSpPr>
            <a:grpSpLocks noChangeAspect="true"/>
          </p:cNvGrpSpPr>
          <p:nvPr/>
        </p:nvGrpSpPr>
        <p:grpSpPr>
          <a:xfrm rot="0">
            <a:off x="8894795" y="6772281"/>
            <a:ext cx="445600" cy="504181"/>
            <a:chOff x="0" y="0"/>
            <a:chExt cx="594133" cy="672242"/>
          </a:xfrm>
        </p:grpSpPr>
        <p:sp>
          <p:nvSpPr>
            <p:cNvPr name="Freeform 13" id="13" descr="A close up of a logo  Description generated with very high confidence"/>
            <p:cNvSpPr/>
            <p:nvPr/>
          </p:nvSpPr>
          <p:spPr>
            <a:xfrm flipH="false" flipV="false" rot="0">
              <a:off x="0" y="0"/>
              <a:ext cx="594106" cy="672211"/>
            </a:xfrm>
            <a:custGeom>
              <a:avLst/>
              <a:gdLst/>
              <a:ahLst/>
              <a:cxnLst/>
              <a:rect r="r" b="b" t="t" l="l"/>
              <a:pathLst>
                <a:path h="672211" w="594106">
                  <a:moveTo>
                    <a:pt x="0" y="0"/>
                  </a:moveTo>
                  <a:lnTo>
                    <a:pt x="594106" y="0"/>
                  </a:lnTo>
                  <a:lnTo>
                    <a:pt x="594106" y="672211"/>
                  </a:lnTo>
                  <a:lnTo>
                    <a:pt x="0" y="672211"/>
                  </a:lnTo>
                  <a:lnTo>
                    <a:pt x="0" y="0"/>
                  </a:lnTo>
                  <a:close/>
                </a:path>
              </a:pathLst>
            </a:custGeom>
            <a:blipFill>
              <a:blip r:embed="rId2"/>
              <a:stretch>
                <a:fillRect l="0" t="0" r="-307705" b="-4"/>
              </a:stretch>
            </a:blipFill>
          </p:spPr>
        </p:sp>
      </p:grpSp>
      <p:sp>
        <p:nvSpPr>
          <p:cNvPr name="AutoShape 14" id="14"/>
          <p:cNvSpPr/>
          <p:nvPr/>
        </p:nvSpPr>
        <p:spPr>
          <a:xfrm rot="21352">
            <a:off x="-30575" y="868629"/>
            <a:ext cx="9814749" cy="0"/>
          </a:xfrm>
          <a:prstGeom prst="line">
            <a:avLst/>
          </a:prstGeom>
          <a:ln cap="rnd" w="47625">
            <a:solidFill>
              <a:srgbClr val="1D78FF"/>
            </a:solidFill>
            <a:prstDash val="solid"/>
            <a:headEnd type="none" len="sm" w="sm"/>
            <a:tailEnd type="none" len="sm" w="sm"/>
          </a:ln>
        </p:spPr>
      </p:sp>
      <p:grpSp>
        <p:nvGrpSpPr>
          <p:cNvPr name="Group 15" id="15"/>
          <p:cNvGrpSpPr>
            <a:grpSpLocks noChangeAspect="true"/>
          </p:cNvGrpSpPr>
          <p:nvPr/>
        </p:nvGrpSpPr>
        <p:grpSpPr>
          <a:xfrm rot="0">
            <a:off x="0" y="1189492"/>
            <a:ext cx="9753600" cy="5429724"/>
            <a:chOff x="0" y="0"/>
            <a:chExt cx="13004800" cy="7239632"/>
          </a:xfrm>
        </p:grpSpPr>
        <p:sp>
          <p:nvSpPr>
            <p:cNvPr name="Freeform 16" id="16" descr="A blue circles and lines on a black background  Description automatically generated"/>
            <p:cNvSpPr/>
            <p:nvPr/>
          </p:nvSpPr>
          <p:spPr>
            <a:xfrm flipH="false" flipV="false" rot="0">
              <a:off x="0" y="0"/>
              <a:ext cx="13004800" cy="7239635"/>
            </a:xfrm>
            <a:custGeom>
              <a:avLst/>
              <a:gdLst/>
              <a:ahLst/>
              <a:cxnLst/>
              <a:rect r="r" b="b" t="t" l="l"/>
              <a:pathLst>
                <a:path h="7239635" w="13004800">
                  <a:moveTo>
                    <a:pt x="0" y="0"/>
                  </a:moveTo>
                  <a:lnTo>
                    <a:pt x="13004800" y="0"/>
                  </a:lnTo>
                  <a:lnTo>
                    <a:pt x="13004800" y="7239635"/>
                  </a:lnTo>
                  <a:lnTo>
                    <a:pt x="0" y="7239635"/>
                  </a:lnTo>
                  <a:lnTo>
                    <a:pt x="0" y="0"/>
                  </a:lnTo>
                  <a:close/>
                </a:path>
              </a:pathLst>
            </a:custGeom>
            <a:blipFill>
              <a:blip r:embed="rId3"/>
              <a:stretch>
                <a:fillRect l="-14353" t="0" r="-14353" b="0"/>
              </a:stretch>
            </a:blipFill>
          </p:spPr>
        </p:sp>
      </p:grpSp>
      <p:grpSp>
        <p:nvGrpSpPr>
          <p:cNvPr name="Group 17" id="17"/>
          <p:cNvGrpSpPr>
            <a:grpSpLocks noChangeAspect="true"/>
          </p:cNvGrpSpPr>
          <p:nvPr/>
        </p:nvGrpSpPr>
        <p:grpSpPr>
          <a:xfrm rot="0">
            <a:off x="8942953" y="33306"/>
            <a:ext cx="776919" cy="776919"/>
            <a:chOff x="0" y="0"/>
            <a:chExt cx="1035893" cy="1035893"/>
          </a:xfrm>
        </p:grpSpPr>
        <p:sp>
          <p:nvSpPr>
            <p:cNvPr name="Freeform 18" id="18" descr="A picture containing object, clock  Description automatically generated"/>
            <p:cNvSpPr/>
            <p:nvPr/>
          </p:nvSpPr>
          <p:spPr>
            <a:xfrm flipH="false" flipV="false" rot="0">
              <a:off x="0" y="0"/>
              <a:ext cx="1035939" cy="1035939"/>
            </a:xfrm>
            <a:custGeom>
              <a:avLst/>
              <a:gdLst/>
              <a:ahLst/>
              <a:cxnLst/>
              <a:rect r="r" b="b" t="t" l="l"/>
              <a:pathLst>
                <a:path h="1035939" w="1035939">
                  <a:moveTo>
                    <a:pt x="0" y="0"/>
                  </a:moveTo>
                  <a:lnTo>
                    <a:pt x="1035939" y="0"/>
                  </a:lnTo>
                  <a:lnTo>
                    <a:pt x="1035939" y="1035939"/>
                  </a:lnTo>
                  <a:lnTo>
                    <a:pt x="0" y="1035939"/>
                  </a:lnTo>
                  <a:lnTo>
                    <a:pt x="0" y="0"/>
                  </a:lnTo>
                  <a:close/>
                </a:path>
              </a:pathLst>
            </a:custGeom>
            <a:blipFill>
              <a:blip r:embed="rId4"/>
              <a:stretch>
                <a:fillRect l="0" t="0" r="4" b="4"/>
              </a:stretch>
            </a:blipFill>
          </p:spPr>
        </p:sp>
      </p:grpSp>
      <p:grpSp>
        <p:nvGrpSpPr>
          <p:cNvPr name="Group 19" id="19"/>
          <p:cNvGrpSpPr/>
          <p:nvPr/>
        </p:nvGrpSpPr>
        <p:grpSpPr>
          <a:xfrm rot="0">
            <a:off x="619799" y="6733542"/>
            <a:ext cx="586071" cy="581658"/>
            <a:chOff x="0" y="0"/>
            <a:chExt cx="781429" cy="775543"/>
          </a:xfrm>
        </p:grpSpPr>
        <p:sp>
          <p:nvSpPr>
            <p:cNvPr name="Freeform 20" id="20"/>
            <p:cNvSpPr/>
            <p:nvPr/>
          </p:nvSpPr>
          <p:spPr>
            <a:xfrm flipH="false" flipV="false" rot="0">
              <a:off x="0" y="0"/>
              <a:ext cx="781429" cy="775543"/>
            </a:xfrm>
            <a:custGeom>
              <a:avLst/>
              <a:gdLst/>
              <a:ahLst/>
              <a:cxnLst/>
              <a:rect r="r" b="b" t="t" l="l"/>
              <a:pathLst>
                <a:path h="775543" w="781429">
                  <a:moveTo>
                    <a:pt x="0" y="0"/>
                  </a:moveTo>
                  <a:lnTo>
                    <a:pt x="781429" y="0"/>
                  </a:lnTo>
                  <a:lnTo>
                    <a:pt x="781429" y="775543"/>
                  </a:lnTo>
                  <a:lnTo>
                    <a:pt x="0" y="775543"/>
                  </a:lnTo>
                  <a:close/>
                </a:path>
              </a:pathLst>
            </a:custGeom>
            <a:solidFill>
              <a:srgbClr val="000000">
                <a:alpha val="0"/>
              </a:srgbClr>
            </a:solidFill>
          </p:spPr>
        </p:sp>
        <p:sp>
          <p:nvSpPr>
            <p:cNvPr name="TextBox 21" id="21"/>
            <p:cNvSpPr txBox="true"/>
            <p:nvPr/>
          </p:nvSpPr>
          <p:spPr>
            <a:xfrm>
              <a:off x="0" y="-9525"/>
              <a:ext cx="781429" cy="785068"/>
            </a:xfrm>
            <a:prstGeom prst="rect">
              <a:avLst/>
            </a:prstGeom>
          </p:spPr>
          <p:txBody>
            <a:bodyPr anchor="ctr" rtlCol="false" tIns="0" lIns="0" bIns="0" rIns="0"/>
            <a:lstStyle/>
            <a:p>
              <a:pPr algn="ctr">
                <a:lnSpc>
                  <a:spcPts val="1663"/>
                </a:lnSpc>
              </a:pPr>
              <a:r>
                <a:rPr lang="en-US" sz="1386">
                  <a:solidFill>
                    <a:srgbClr val="000000"/>
                  </a:solidFill>
                  <a:latin typeface="Roboto"/>
                  <a:ea typeface="Roboto"/>
                  <a:cs typeface="Roboto"/>
                  <a:sym typeface="Roboto"/>
                </a:rPr>
                <a:t>16</a:t>
              </a:r>
            </a:p>
          </p:txBody>
        </p:sp>
      </p:grpSp>
      <p:grpSp>
        <p:nvGrpSpPr>
          <p:cNvPr name="Group 22" id="22"/>
          <p:cNvGrpSpPr/>
          <p:nvPr/>
        </p:nvGrpSpPr>
        <p:grpSpPr>
          <a:xfrm rot="0">
            <a:off x="495962" y="154287"/>
            <a:ext cx="8761677" cy="544118"/>
            <a:chOff x="0" y="0"/>
            <a:chExt cx="11682236" cy="725491"/>
          </a:xfrm>
        </p:grpSpPr>
        <p:sp>
          <p:nvSpPr>
            <p:cNvPr name="Freeform 23" id="23"/>
            <p:cNvSpPr/>
            <p:nvPr/>
          </p:nvSpPr>
          <p:spPr>
            <a:xfrm flipH="false" flipV="false" rot="0">
              <a:off x="0" y="0"/>
              <a:ext cx="11682236" cy="725491"/>
            </a:xfrm>
            <a:custGeom>
              <a:avLst/>
              <a:gdLst/>
              <a:ahLst/>
              <a:cxnLst/>
              <a:rect r="r" b="b" t="t" l="l"/>
              <a:pathLst>
                <a:path h="725491" w="11682236">
                  <a:moveTo>
                    <a:pt x="0" y="0"/>
                  </a:moveTo>
                  <a:lnTo>
                    <a:pt x="11682236" y="0"/>
                  </a:lnTo>
                  <a:lnTo>
                    <a:pt x="11682236" y="725491"/>
                  </a:lnTo>
                  <a:lnTo>
                    <a:pt x="0" y="725491"/>
                  </a:lnTo>
                  <a:close/>
                </a:path>
              </a:pathLst>
            </a:custGeom>
            <a:solidFill>
              <a:srgbClr val="000000">
                <a:alpha val="0"/>
              </a:srgbClr>
            </a:solidFill>
          </p:spPr>
        </p:sp>
        <p:sp>
          <p:nvSpPr>
            <p:cNvPr name="TextBox 24" id="24"/>
            <p:cNvSpPr txBox="true"/>
            <p:nvPr/>
          </p:nvSpPr>
          <p:spPr>
            <a:xfrm>
              <a:off x="0" y="19050"/>
              <a:ext cx="11682236" cy="706441"/>
            </a:xfrm>
            <a:prstGeom prst="rect">
              <a:avLst/>
            </a:prstGeom>
          </p:spPr>
          <p:txBody>
            <a:bodyPr anchor="ctr" rtlCol="false" tIns="0" lIns="0" bIns="0" rIns="0"/>
            <a:lstStyle/>
            <a:p>
              <a:pPr algn="ctr">
                <a:lnSpc>
                  <a:spcPts val="3456"/>
                </a:lnSpc>
              </a:pPr>
              <a:r>
                <a:rPr lang="en-US" sz="3200" b="true">
                  <a:solidFill>
                    <a:srgbClr val="1D78FF"/>
                  </a:solidFill>
                  <a:latin typeface="Roboto Bold"/>
                  <a:ea typeface="Roboto Bold"/>
                  <a:cs typeface="Roboto Bold"/>
                  <a:sym typeface="Roboto Bold"/>
                </a:rPr>
                <a:t>Nội dung</a:t>
              </a:r>
            </a:p>
          </p:txBody>
        </p:sp>
      </p:grpSp>
      <p:sp>
        <p:nvSpPr>
          <p:cNvPr name="TextBox 25" id="25"/>
          <p:cNvSpPr txBox="true"/>
          <p:nvPr/>
        </p:nvSpPr>
        <p:spPr>
          <a:xfrm rot="0">
            <a:off x="-743328" y="3642750"/>
            <a:ext cx="11240255" cy="544297"/>
          </a:xfrm>
          <a:prstGeom prst="rect">
            <a:avLst/>
          </a:prstGeom>
        </p:spPr>
        <p:txBody>
          <a:bodyPr anchor="t" rtlCol="false" tIns="0" lIns="0" bIns="0" rIns="0">
            <a:spAutoFit/>
          </a:bodyPr>
          <a:lstStyle/>
          <a:p>
            <a:pPr algn="ctr">
              <a:lnSpc>
                <a:spcPts val="4147"/>
              </a:lnSpc>
            </a:pPr>
            <a:r>
              <a:rPr lang="en-US" sz="3840" b="true">
                <a:solidFill>
                  <a:srgbClr val="4391FF"/>
                </a:solidFill>
                <a:latin typeface="Roboto Bold"/>
                <a:ea typeface="Roboto Bold"/>
                <a:cs typeface="Roboto Bold"/>
                <a:sym typeface="Roboto Bold"/>
              </a:rPr>
              <a:t>Triển khai hệ thống Multi Agent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525" y="0"/>
            <a:ext cx="9753600" cy="73152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210566"/>
                  </a:moveTo>
                  <a:cubicBezTo>
                    <a:pt x="0" y="94234"/>
                    <a:pt x="94234" y="0"/>
                    <a:pt x="210566" y="0"/>
                  </a:cubicBezTo>
                  <a:lnTo>
                    <a:pt x="12794235" y="0"/>
                  </a:lnTo>
                  <a:cubicBezTo>
                    <a:pt x="12910566" y="0"/>
                    <a:pt x="13004800" y="94234"/>
                    <a:pt x="13004800" y="210566"/>
                  </a:cubicBezTo>
                  <a:lnTo>
                    <a:pt x="13004800" y="9543034"/>
                  </a:lnTo>
                  <a:cubicBezTo>
                    <a:pt x="13004800" y="9659365"/>
                    <a:pt x="12910566" y="9753600"/>
                    <a:pt x="12794235" y="9753600"/>
                  </a:cubicBezTo>
                  <a:lnTo>
                    <a:pt x="210566" y="9753600"/>
                  </a:lnTo>
                  <a:cubicBezTo>
                    <a:pt x="94234" y="9753600"/>
                    <a:pt x="0" y="9659366"/>
                    <a:pt x="0" y="9543034"/>
                  </a:cubicBezTo>
                  <a:close/>
                </a:path>
              </a:pathLst>
            </a:custGeom>
            <a:solidFill>
              <a:srgbClr val="FFFFFF"/>
            </a:solidFill>
          </p:spPr>
        </p:sp>
      </p:grpSp>
      <p:grpSp>
        <p:nvGrpSpPr>
          <p:cNvPr name="Group 4" id="4"/>
          <p:cNvGrpSpPr>
            <a:grpSpLocks noChangeAspect="true"/>
          </p:cNvGrpSpPr>
          <p:nvPr/>
        </p:nvGrpSpPr>
        <p:grpSpPr>
          <a:xfrm rot="0">
            <a:off x="8942953" y="33306"/>
            <a:ext cx="776919" cy="776919"/>
            <a:chOff x="0" y="0"/>
            <a:chExt cx="1035893" cy="1035893"/>
          </a:xfrm>
        </p:grpSpPr>
        <p:sp>
          <p:nvSpPr>
            <p:cNvPr name="Freeform 5" id="5" descr="A picture containing object, clock  Description automatically generated"/>
            <p:cNvSpPr/>
            <p:nvPr/>
          </p:nvSpPr>
          <p:spPr>
            <a:xfrm flipH="false" flipV="false" rot="0">
              <a:off x="0" y="0"/>
              <a:ext cx="1035939" cy="1035939"/>
            </a:xfrm>
            <a:custGeom>
              <a:avLst/>
              <a:gdLst/>
              <a:ahLst/>
              <a:cxnLst/>
              <a:rect r="r" b="b" t="t" l="l"/>
              <a:pathLst>
                <a:path h="1035939" w="1035939">
                  <a:moveTo>
                    <a:pt x="0" y="0"/>
                  </a:moveTo>
                  <a:lnTo>
                    <a:pt x="1035939" y="0"/>
                  </a:lnTo>
                  <a:lnTo>
                    <a:pt x="1035939" y="1035939"/>
                  </a:lnTo>
                  <a:lnTo>
                    <a:pt x="0" y="1035939"/>
                  </a:lnTo>
                  <a:lnTo>
                    <a:pt x="0" y="0"/>
                  </a:lnTo>
                  <a:close/>
                </a:path>
              </a:pathLst>
            </a:custGeom>
            <a:blipFill>
              <a:blip r:embed="rId2"/>
              <a:stretch>
                <a:fillRect l="0" t="0" r="4" b="4"/>
              </a:stretch>
            </a:blipFill>
          </p:spPr>
        </p:sp>
      </p:grpSp>
      <p:sp>
        <p:nvSpPr>
          <p:cNvPr name="AutoShape 6" id="6"/>
          <p:cNvSpPr/>
          <p:nvPr/>
        </p:nvSpPr>
        <p:spPr>
          <a:xfrm rot="21352">
            <a:off x="-30575" y="868629"/>
            <a:ext cx="9814749" cy="0"/>
          </a:xfrm>
          <a:prstGeom prst="line">
            <a:avLst/>
          </a:prstGeom>
          <a:ln cap="rnd" w="47625">
            <a:solidFill>
              <a:srgbClr val="1D78FF"/>
            </a:solidFill>
            <a:prstDash val="solid"/>
            <a:headEnd type="none" len="sm" w="sm"/>
            <a:tailEnd type="none" len="sm" w="sm"/>
          </a:ln>
        </p:spPr>
      </p:sp>
      <p:grpSp>
        <p:nvGrpSpPr>
          <p:cNvPr name="Group 7" id="7"/>
          <p:cNvGrpSpPr/>
          <p:nvPr/>
        </p:nvGrpSpPr>
        <p:grpSpPr>
          <a:xfrm rot="0">
            <a:off x="-33730" y="6719961"/>
            <a:ext cx="9821196" cy="595239"/>
            <a:chOff x="0" y="0"/>
            <a:chExt cx="13094928" cy="793653"/>
          </a:xfrm>
        </p:grpSpPr>
        <p:sp>
          <p:nvSpPr>
            <p:cNvPr name="Freeform 8" id="8"/>
            <p:cNvSpPr/>
            <p:nvPr/>
          </p:nvSpPr>
          <p:spPr>
            <a:xfrm flipH="false" flipV="false" rot="0">
              <a:off x="0" y="0"/>
              <a:ext cx="13094970" cy="793623"/>
            </a:xfrm>
            <a:custGeom>
              <a:avLst/>
              <a:gdLst/>
              <a:ahLst/>
              <a:cxnLst/>
              <a:rect r="r" b="b" t="t" l="l"/>
              <a:pathLst>
                <a:path h="793623" w="13094970">
                  <a:moveTo>
                    <a:pt x="0" y="0"/>
                  </a:moveTo>
                  <a:lnTo>
                    <a:pt x="13094970" y="0"/>
                  </a:lnTo>
                  <a:lnTo>
                    <a:pt x="13094970" y="793623"/>
                  </a:lnTo>
                  <a:lnTo>
                    <a:pt x="0" y="793623"/>
                  </a:lnTo>
                  <a:close/>
                </a:path>
              </a:pathLst>
            </a:custGeom>
            <a:solidFill>
              <a:srgbClr val="000000">
                <a:alpha val="65490"/>
              </a:srgbClr>
            </a:solidFill>
          </p:spPr>
        </p:sp>
        <p:sp>
          <p:nvSpPr>
            <p:cNvPr name="TextBox 9" id="9"/>
            <p:cNvSpPr txBox="true"/>
            <p:nvPr/>
          </p:nvSpPr>
          <p:spPr>
            <a:xfrm>
              <a:off x="0" y="-9525"/>
              <a:ext cx="13094928" cy="803178"/>
            </a:xfrm>
            <a:prstGeom prst="rect">
              <a:avLst/>
            </a:prstGeom>
          </p:spPr>
          <p:txBody>
            <a:bodyPr anchor="ctr" rtlCol="false" tIns="50800" lIns="50800" bIns="50800" rIns="50800"/>
            <a:lstStyle/>
            <a:p>
              <a:pPr algn="ctr">
                <a:lnSpc>
                  <a:spcPts val="1535"/>
                </a:lnSpc>
              </a:pPr>
              <a:r>
                <a:rPr lang="en-US" b="true" sz="1279" i="true">
                  <a:solidFill>
                    <a:srgbClr val="FFFFFF"/>
                  </a:solidFill>
                  <a:latin typeface="Arial Nova Bold Italics"/>
                  <a:ea typeface="Arial Nova Bold Italics"/>
                  <a:cs typeface="Arial Nova Bold Italics"/>
                  <a:sym typeface="Arial Nova Bold Italics"/>
                </a:rPr>
                <a:t>Information Security Lab (InSecLab) – Email: inseclab@uit.edu.vn</a:t>
              </a:r>
            </a:p>
            <a:p>
              <a:pPr algn="ctr">
                <a:lnSpc>
                  <a:spcPts val="1535"/>
                </a:lnSpc>
              </a:pPr>
              <a:r>
                <a:rPr lang="en-US" sz="1279">
                  <a:solidFill>
                    <a:srgbClr val="FFFFFF"/>
                  </a:solidFill>
                  <a:latin typeface="Arial Nova"/>
                  <a:ea typeface="Arial Nova"/>
                  <a:cs typeface="Arial Nova"/>
                  <a:sym typeface="Arial Nova"/>
                </a:rPr>
                <a:t>University of Information Technology (UIT), VNU-HCM</a:t>
              </a:r>
            </a:p>
          </p:txBody>
        </p:sp>
      </p:grpSp>
      <p:grpSp>
        <p:nvGrpSpPr>
          <p:cNvPr name="Group 10" id="10"/>
          <p:cNvGrpSpPr/>
          <p:nvPr/>
        </p:nvGrpSpPr>
        <p:grpSpPr>
          <a:xfrm rot="0">
            <a:off x="613026" y="6721758"/>
            <a:ext cx="599618" cy="600215"/>
            <a:chOff x="0" y="0"/>
            <a:chExt cx="799491" cy="800287"/>
          </a:xfrm>
        </p:grpSpPr>
        <p:sp>
          <p:nvSpPr>
            <p:cNvPr name="Freeform 11" id="11"/>
            <p:cNvSpPr/>
            <p:nvPr/>
          </p:nvSpPr>
          <p:spPr>
            <a:xfrm flipH="false" flipV="false" rot="0">
              <a:off x="9017" y="9017"/>
              <a:ext cx="781431" cy="782193"/>
            </a:xfrm>
            <a:custGeom>
              <a:avLst/>
              <a:gdLst/>
              <a:ahLst/>
              <a:cxnLst/>
              <a:rect r="r" b="b" t="t" l="l"/>
              <a:pathLst>
                <a:path h="782193" w="781431">
                  <a:moveTo>
                    <a:pt x="0" y="0"/>
                  </a:moveTo>
                  <a:lnTo>
                    <a:pt x="781431" y="0"/>
                  </a:lnTo>
                  <a:lnTo>
                    <a:pt x="781431" y="782193"/>
                  </a:lnTo>
                  <a:lnTo>
                    <a:pt x="0" y="782193"/>
                  </a:lnTo>
                </a:path>
              </a:pathLst>
            </a:custGeom>
            <a:solidFill>
              <a:srgbClr val="FFFFFF"/>
            </a:solidFill>
          </p:spPr>
        </p:sp>
        <p:sp>
          <p:nvSpPr>
            <p:cNvPr name="Freeform 12" id="12"/>
            <p:cNvSpPr/>
            <p:nvPr/>
          </p:nvSpPr>
          <p:spPr>
            <a:xfrm flipH="false" flipV="false" rot="0">
              <a:off x="9017" y="0"/>
              <a:ext cx="790448" cy="800227"/>
            </a:xfrm>
            <a:custGeom>
              <a:avLst/>
              <a:gdLst/>
              <a:ahLst/>
              <a:cxnLst/>
              <a:rect r="r" b="b" t="t" l="l"/>
              <a:pathLst>
                <a:path h="800227" w="790448">
                  <a:moveTo>
                    <a:pt x="0" y="0"/>
                  </a:moveTo>
                  <a:lnTo>
                    <a:pt x="781431" y="0"/>
                  </a:lnTo>
                  <a:cubicBezTo>
                    <a:pt x="786384" y="0"/>
                    <a:pt x="790448" y="4064"/>
                    <a:pt x="790448" y="9017"/>
                  </a:cubicBezTo>
                  <a:lnTo>
                    <a:pt x="790448" y="791210"/>
                  </a:lnTo>
                  <a:cubicBezTo>
                    <a:pt x="790448" y="796163"/>
                    <a:pt x="786384" y="800227"/>
                    <a:pt x="781431" y="800227"/>
                  </a:cubicBezTo>
                  <a:lnTo>
                    <a:pt x="0" y="800227"/>
                  </a:lnTo>
                  <a:lnTo>
                    <a:pt x="0" y="782193"/>
                  </a:lnTo>
                  <a:lnTo>
                    <a:pt x="781431" y="782193"/>
                  </a:lnTo>
                  <a:lnTo>
                    <a:pt x="781431" y="791210"/>
                  </a:lnTo>
                  <a:lnTo>
                    <a:pt x="772414" y="791210"/>
                  </a:lnTo>
                  <a:lnTo>
                    <a:pt x="772414" y="9017"/>
                  </a:lnTo>
                  <a:lnTo>
                    <a:pt x="781431" y="9017"/>
                  </a:lnTo>
                  <a:lnTo>
                    <a:pt x="781431" y="18034"/>
                  </a:lnTo>
                  <a:lnTo>
                    <a:pt x="0" y="18034"/>
                  </a:lnTo>
                  <a:close/>
                </a:path>
              </a:pathLst>
            </a:custGeom>
            <a:solidFill>
              <a:srgbClr val="303030"/>
            </a:solidFill>
          </p:spPr>
        </p:sp>
      </p:grpSp>
      <p:grpSp>
        <p:nvGrpSpPr>
          <p:cNvPr name="Group 13" id="13"/>
          <p:cNvGrpSpPr/>
          <p:nvPr/>
        </p:nvGrpSpPr>
        <p:grpSpPr>
          <a:xfrm rot="0">
            <a:off x="8836659" y="6730169"/>
            <a:ext cx="561872" cy="585031"/>
            <a:chOff x="0" y="0"/>
            <a:chExt cx="749163" cy="780042"/>
          </a:xfrm>
        </p:grpSpPr>
        <p:sp>
          <p:nvSpPr>
            <p:cNvPr name="Freeform 14" id="14"/>
            <p:cNvSpPr/>
            <p:nvPr/>
          </p:nvSpPr>
          <p:spPr>
            <a:xfrm flipH="false" flipV="false" rot="0">
              <a:off x="0" y="0"/>
              <a:ext cx="749173" cy="780034"/>
            </a:xfrm>
            <a:custGeom>
              <a:avLst/>
              <a:gdLst/>
              <a:ahLst/>
              <a:cxnLst/>
              <a:rect r="r" b="b" t="t" l="l"/>
              <a:pathLst>
                <a:path h="780034" w="749173">
                  <a:moveTo>
                    <a:pt x="0" y="0"/>
                  </a:moveTo>
                  <a:lnTo>
                    <a:pt x="749173" y="0"/>
                  </a:lnTo>
                  <a:lnTo>
                    <a:pt x="749173" y="780034"/>
                  </a:lnTo>
                  <a:lnTo>
                    <a:pt x="0" y="780034"/>
                  </a:lnTo>
                </a:path>
              </a:pathLst>
            </a:custGeom>
            <a:solidFill>
              <a:srgbClr val="FFFFFF"/>
            </a:solidFill>
          </p:spPr>
        </p:sp>
      </p:grpSp>
      <p:grpSp>
        <p:nvGrpSpPr>
          <p:cNvPr name="Group 15" id="15"/>
          <p:cNvGrpSpPr>
            <a:grpSpLocks noChangeAspect="true"/>
          </p:cNvGrpSpPr>
          <p:nvPr/>
        </p:nvGrpSpPr>
        <p:grpSpPr>
          <a:xfrm rot="0">
            <a:off x="8894795" y="6772281"/>
            <a:ext cx="445600" cy="504181"/>
            <a:chOff x="0" y="0"/>
            <a:chExt cx="594133" cy="672242"/>
          </a:xfrm>
        </p:grpSpPr>
        <p:sp>
          <p:nvSpPr>
            <p:cNvPr name="Freeform 16" id="16" descr="A close up of a logo  Description generated with very high confidence"/>
            <p:cNvSpPr/>
            <p:nvPr/>
          </p:nvSpPr>
          <p:spPr>
            <a:xfrm flipH="false" flipV="false" rot="0">
              <a:off x="0" y="0"/>
              <a:ext cx="594106" cy="672211"/>
            </a:xfrm>
            <a:custGeom>
              <a:avLst/>
              <a:gdLst/>
              <a:ahLst/>
              <a:cxnLst/>
              <a:rect r="r" b="b" t="t" l="l"/>
              <a:pathLst>
                <a:path h="672211" w="594106">
                  <a:moveTo>
                    <a:pt x="0" y="0"/>
                  </a:moveTo>
                  <a:lnTo>
                    <a:pt x="594106" y="0"/>
                  </a:lnTo>
                  <a:lnTo>
                    <a:pt x="594106" y="672211"/>
                  </a:lnTo>
                  <a:lnTo>
                    <a:pt x="0" y="672211"/>
                  </a:lnTo>
                  <a:lnTo>
                    <a:pt x="0" y="0"/>
                  </a:lnTo>
                  <a:close/>
                </a:path>
              </a:pathLst>
            </a:custGeom>
            <a:blipFill>
              <a:blip r:embed="rId3"/>
              <a:stretch>
                <a:fillRect l="0" t="0" r="-307705" b="-4"/>
              </a:stretch>
            </a:blipFill>
          </p:spPr>
        </p:sp>
      </p:grpSp>
      <p:grpSp>
        <p:nvGrpSpPr>
          <p:cNvPr name="Group 17" id="17"/>
          <p:cNvGrpSpPr/>
          <p:nvPr/>
        </p:nvGrpSpPr>
        <p:grpSpPr>
          <a:xfrm rot="0">
            <a:off x="181276" y="154287"/>
            <a:ext cx="8761677" cy="544118"/>
            <a:chOff x="0" y="0"/>
            <a:chExt cx="11682236" cy="725491"/>
          </a:xfrm>
        </p:grpSpPr>
        <p:sp>
          <p:nvSpPr>
            <p:cNvPr name="Freeform 18" id="18"/>
            <p:cNvSpPr/>
            <p:nvPr/>
          </p:nvSpPr>
          <p:spPr>
            <a:xfrm flipH="false" flipV="false" rot="0">
              <a:off x="0" y="0"/>
              <a:ext cx="11682236" cy="725491"/>
            </a:xfrm>
            <a:custGeom>
              <a:avLst/>
              <a:gdLst/>
              <a:ahLst/>
              <a:cxnLst/>
              <a:rect r="r" b="b" t="t" l="l"/>
              <a:pathLst>
                <a:path h="725491" w="11682236">
                  <a:moveTo>
                    <a:pt x="0" y="0"/>
                  </a:moveTo>
                  <a:lnTo>
                    <a:pt x="11682236" y="0"/>
                  </a:lnTo>
                  <a:lnTo>
                    <a:pt x="11682236" y="725491"/>
                  </a:lnTo>
                  <a:lnTo>
                    <a:pt x="0" y="725491"/>
                  </a:lnTo>
                  <a:close/>
                </a:path>
              </a:pathLst>
            </a:custGeom>
            <a:solidFill>
              <a:srgbClr val="000000">
                <a:alpha val="0"/>
              </a:srgbClr>
            </a:solidFill>
          </p:spPr>
        </p:sp>
        <p:sp>
          <p:nvSpPr>
            <p:cNvPr name="TextBox 19" id="19"/>
            <p:cNvSpPr txBox="true"/>
            <p:nvPr/>
          </p:nvSpPr>
          <p:spPr>
            <a:xfrm>
              <a:off x="0" y="-38100"/>
              <a:ext cx="11682236" cy="763591"/>
            </a:xfrm>
            <a:prstGeom prst="rect">
              <a:avLst/>
            </a:prstGeom>
          </p:spPr>
          <p:txBody>
            <a:bodyPr anchor="ctr" rtlCol="false" tIns="0" lIns="0" bIns="0" rIns="0"/>
            <a:lstStyle/>
            <a:p>
              <a:pPr algn="l">
                <a:lnSpc>
                  <a:spcPts val="3110"/>
                </a:lnSpc>
              </a:pPr>
              <a:r>
                <a:rPr lang="en-US" sz="2879" b="true">
                  <a:solidFill>
                    <a:srgbClr val="1D78FF"/>
                  </a:solidFill>
                  <a:latin typeface="Arial Bold"/>
                  <a:ea typeface="Arial Bold"/>
                  <a:cs typeface="Arial Bold"/>
                  <a:sym typeface="Arial Bold"/>
                </a:rPr>
                <a:t>Tích hợp Multi Agent System vào VulnBot</a:t>
              </a:r>
            </a:p>
          </p:txBody>
        </p:sp>
      </p:grpSp>
      <p:grpSp>
        <p:nvGrpSpPr>
          <p:cNvPr name="Group 20" id="20"/>
          <p:cNvGrpSpPr/>
          <p:nvPr/>
        </p:nvGrpSpPr>
        <p:grpSpPr>
          <a:xfrm rot="0">
            <a:off x="619799" y="6733542"/>
            <a:ext cx="586071" cy="581658"/>
            <a:chOff x="0" y="0"/>
            <a:chExt cx="781429" cy="775543"/>
          </a:xfrm>
        </p:grpSpPr>
        <p:sp>
          <p:nvSpPr>
            <p:cNvPr name="Freeform 21" id="21"/>
            <p:cNvSpPr/>
            <p:nvPr/>
          </p:nvSpPr>
          <p:spPr>
            <a:xfrm flipH="false" flipV="false" rot="0">
              <a:off x="0" y="0"/>
              <a:ext cx="781429" cy="775543"/>
            </a:xfrm>
            <a:custGeom>
              <a:avLst/>
              <a:gdLst/>
              <a:ahLst/>
              <a:cxnLst/>
              <a:rect r="r" b="b" t="t" l="l"/>
              <a:pathLst>
                <a:path h="775543" w="781429">
                  <a:moveTo>
                    <a:pt x="0" y="0"/>
                  </a:moveTo>
                  <a:lnTo>
                    <a:pt x="781429" y="0"/>
                  </a:lnTo>
                  <a:lnTo>
                    <a:pt x="781429" y="775543"/>
                  </a:lnTo>
                  <a:lnTo>
                    <a:pt x="0" y="775543"/>
                  </a:lnTo>
                  <a:close/>
                </a:path>
              </a:pathLst>
            </a:custGeom>
            <a:solidFill>
              <a:srgbClr val="000000">
                <a:alpha val="0"/>
              </a:srgbClr>
            </a:solidFill>
          </p:spPr>
        </p:sp>
        <p:sp>
          <p:nvSpPr>
            <p:cNvPr name="TextBox 22" id="22"/>
            <p:cNvSpPr txBox="true"/>
            <p:nvPr/>
          </p:nvSpPr>
          <p:spPr>
            <a:xfrm>
              <a:off x="0" y="-9525"/>
              <a:ext cx="781429" cy="785068"/>
            </a:xfrm>
            <a:prstGeom prst="rect">
              <a:avLst/>
            </a:prstGeom>
          </p:spPr>
          <p:txBody>
            <a:bodyPr anchor="ctr" rtlCol="false" tIns="0" lIns="0" bIns="0" rIns="0"/>
            <a:lstStyle/>
            <a:p>
              <a:pPr algn="ctr">
                <a:lnSpc>
                  <a:spcPts val="1663"/>
                </a:lnSpc>
              </a:pPr>
              <a:r>
                <a:rPr lang="en-US" sz="1386">
                  <a:solidFill>
                    <a:srgbClr val="000000"/>
                  </a:solidFill>
                  <a:latin typeface="Roboto"/>
                  <a:ea typeface="Roboto"/>
                  <a:cs typeface="Roboto"/>
                  <a:sym typeface="Roboto"/>
                </a:rPr>
                <a:t>17</a:t>
              </a:r>
            </a:p>
          </p:txBody>
        </p:sp>
      </p:grpSp>
      <p:sp>
        <p:nvSpPr>
          <p:cNvPr name="Freeform 23" id="23"/>
          <p:cNvSpPr/>
          <p:nvPr/>
        </p:nvSpPr>
        <p:spPr>
          <a:xfrm flipH="false" flipV="false" rot="0">
            <a:off x="912835" y="926752"/>
            <a:ext cx="7653719" cy="5793208"/>
          </a:xfrm>
          <a:custGeom>
            <a:avLst/>
            <a:gdLst/>
            <a:ahLst/>
            <a:cxnLst/>
            <a:rect r="r" b="b" t="t" l="l"/>
            <a:pathLst>
              <a:path h="5793208" w="7653719">
                <a:moveTo>
                  <a:pt x="0" y="0"/>
                </a:moveTo>
                <a:lnTo>
                  <a:pt x="7653719" y="0"/>
                </a:lnTo>
                <a:lnTo>
                  <a:pt x="7653719" y="5793209"/>
                </a:lnTo>
                <a:lnTo>
                  <a:pt x="0" y="5793209"/>
                </a:lnTo>
                <a:lnTo>
                  <a:pt x="0" y="0"/>
                </a:lnTo>
                <a:close/>
              </a:path>
            </a:pathLst>
          </a:custGeom>
          <a:blipFill>
            <a:blip r:embed="rId4"/>
            <a:stretch>
              <a:fillRect l="0" t="0" r="0" b="-903"/>
            </a:stretch>
          </a:blipFill>
        </p:spPr>
      </p:sp>
      <p:sp>
        <p:nvSpPr>
          <p:cNvPr name="Freeform 24" id="24"/>
          <p:cNvSpPr/>
          <p:nvPr/>
        </p:nvSpPr>
        <p:spPr>
          <a:xfrm flipH="false" flipV="false" rot="0">
            <a:off x="4886325" y="4619665"/>
            <a:ext cx="810255" cy="455768"/>
          </a:xfrm>
          <a:custGeom>
            <a:avLst/>
            <a:gdLst/>
            <a:ahLst/>
            <a:cxnLst/>
            <a:rect r="r" b="b" t="t" l="l"/>
            <a:pathLst>
              <a:path h="455768" w="810255">
                <a:moveTo>
                  <a:pt x="0" y="0"/>
                </a:moveTo>
                <a:lnTo>
                  <a:pt x="810255" y="0"/>
                </a:lnTo>
                <a:lnTo>
                  <a:pt x="810255" y="455768"/>
                </a:lnTo>
                <a:lnTo>
                  <a:pt x="0" y="455768"/>
                </a:lnTo>
                <a:lnTo>
                  <a:pt x="0" y="0"/>
                </a:lnTo>
                <a:close/>
              </a:path>
            </a:pathLst>
          </a:custGeom>
          <a:blipFill>
            <a:blip r:embed="rId5"/>
            <a:stretch>
              <a:fillRect l="0" t="0" r="0" b="0"/>
            </a:stretch>
          </a:blipFill>
        </p:spPr>
      </p:sp>
      <p:sp>
        <p:nvSpPr>
          <p:cNvPr name="Freeform 25" id="25"/>
          <p:cNvSpPr/>
          <p:nvPr/>
        </p:nvSpPr>
        <p:spPr>
          <a:xfrm flipH="false" flipV="false" rot="0">
            <a:off x="4739695" y="755609"/>
            <a:ext cx="1259007" cy="491163"/>
          </a:xfrm>
          <a:custGeom>
            <a:avLst/>
            <a:gdLst/>
            <a:ahLst/>
            <a:cxnLst/>
            <a:rect r="r" b="b" t="t" l="l"/>
            <a:pathLst>
              <a:path h="491163" w="1259007">
                <a:moveTo>
                  <a:pt x="0" y="0"/>
                </a:moveTo>
                <a:lnTo>
                  <a:pt x="1259007" y="0"/>
                </a:lnTo>
                <a:lnTo>
                  <a:pt x="1259007" y="491162"/>
                </a:lnTo>
                <a:lnTo>
                  <a:pt x="0" y="491162"/>
                </a:lnTo>
                <a:lnTo>
                  <a:pt x="0" y="0"/>
                </a:lnTo>
                <a:close/>
              </a:path>
            </a:pathLst>
          </a:custGeom>
          <a:blipFill>
            <a:blip r:embed="rId6"/>
            <a:stretch>
              <a:fillRect l="0" t="0" r="0" b="0"/>
            </a:stretch>
          </a:blipFill>
        </p:spPr>
      </p:sp>
      <p:sp>
        <p:nvSpPr>
          <p:cNvPr name="TextBox 26" id="26"/>
          <p:cNvSpPr txBox="true"/>
          <p:nvPr/>
        </p:nvSpPr>
        <p:spPr>
          <a:xfrm rot="0">
            <a:off x="0" y="913396"/>
            <a:ext cx="6374498" cy="333375"/>
          </a:xfrm>
          <a:prstGeom prst="rect">
            <a:avLst/>
          </a:prstGeom>
        </p:spPr>
        <p:txBody>
          <a:bodyPr anchor="t" rtlCol="false" tIns="0" lIns="0" bIns="0" rIns="0">
            <a:spAutoFit/>
          </a:bodyPr>
          <a:lstStyle/>
          <a:p>
            <a:pPr algn="l" marL="274546" indent="-137273" lvl="1">
              <a:lnSpc>
                <a:spcPts val="2560"/>
              </a:lnSpc>
              <a:buFont typeface="Arial"/>
              <a:buChar char="•"/>
            </a:pPr>
            <a:r>
              <a:rPr lang="en-US" b="true" sz="2133">
                <a:solidFill>
                  <a:srgbClr val="000000"/>
                </a:solidFill>
                <a:latin typeface="Roboto Bold"/>
                <a:ea typeface="Roboto Bold"/>
                <a:cs typeface="Roboto Bold"/>
                <a:sym typeface="Roboto Bold"/>
              </a:rPr>
              <a:t>Mô hình tổng quát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9753600" cy="73152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210566"/>
                  </a:moveTo>
                  <a:cubicBezTo>
                    <a:pt x="0" y="94234"/>
                    <a:pt x="94234" y="0"/>
                    <a:pt x="210566" y="0"/>
                  </a:cubicBezTo>
                  <a:lnTo>
                    <a:pt x="12794235" y="0"/>
                  </a:lnTo>
                  <a:cubicBezTo>
                    <a:pt x="12910566" y="0"/>
                    <a:pt x="13004800" y="94234"/>
                    <a:pt x="13004800" y="210566"/>
                  </a:cubicBezTo>
                  <a:lnTo>
                    <a:pt x="13004800" y="9543034"/>
                  </a:lnTo>
                  <a:cubicBezTo>
                    <a:pt x="13004800" y="9659365"/>
                    <a:pt x="12910566" y="9753600"/>
                    <a:pt x="12794235" y="9753600"/>
                  </a:cubicBezTo>
                  <a:lnTo>
                    <a:pt x="210566" y="9753600"/>
                  </a:lnTo>
                  <a:cubicBezTo>
                    <a:pt x="94234" y="9753600"/>
                    <a:pt x="0" y="9659366"/>
                    <a:pt x="0" y="9543034"/>
                  </a:cubicBezTo>
                  <a:close/>
                </a:path>
              </a:pathLst>
            </a:custGeom>
            <a:solidFill>
              <a:srgbClr val="FFFFFF"/>
            </a:solidFill>
          </p:spPr>
        </p:sp>
      </p:grpSp>
      <p:grpSp>
        <p:nvGrpSpPr>
          <p:cNvPr name="Group 4" id="4"/>
          <p:cNvGrpSpPr>
            <a:grpSpLocks noChangeAspect="true"/>
          </p:cNvGrpSpPr>
          <p:nvPr/>
        </p:nvGrpSpPr>
        <p:grpSpPr>
          <a:xfrm rot="0">
            <a:off x="8942953" y="33306"/>
            <a:ext cx="776919" cy="776919"/>
            <a:chOff x="0" y="0"/>
            <a:chExt cx="1035893" cy="1035893"/>
          </a:xfrm>
        </p:grpSpPr>
        <p:sp>
          <p:nvSpPr>
            <p:cNvPr name="Freeform 5" id="5" descr="A picture containing object, clock  Description automatically generated"/>
            <p:cNvSpPr/>
            <p:nvPr/>
          </p:nvSpPr>
          <p:spPr>
            <a:xfrm flipH="false" flipV="false" rot="0">
              <a:off x="0" y="0"/>
              <a:ext cx="1035939" cy="1035939"/>
            </a:xfrm>
            <a:custGeom>
              <a:avLst/>
              <a:gdLst/>
              <a:ahLst/>
              <a:cxnLst/>
              <a:rect r="r" b="b" t="t" l="l"/>
              <a:pathLst>
                <a:path h="1035939" w="1035939">
                  <a:moveTo>
                    <a:pt x="0" y="0"/>
                  </a:moveTo>
                  <a:lnTo>
                    <a:pt x="1035939" y="0"/>
                  </a:lnTo>
                  <a:lnTo>
                    <a:pt x="1035939" y="1035939"/>
                  </a:lnTo>
                  <a:lnTo>
                    <a:pt x="0" y="1035939"/>
                  </a:lnTo>
                  <a:lnTo>
                    <a:pt x="0" y="0"/>
                  </a:lnTo>
                  <a:close/>
                </a:path>
              </a:pathLst>
            </a:custGeom>
            <a:blipFill>
              <a:blip r:embed="rId3"/>
              <a:stretch>
                <a:fillRect l="0" t="0" r="4" b="4"/>
              </a:stretch>
            </a:blipFill>
          </p:spPr>
        </p:sp>
      </p:grpSp>
      <p:sp>
        <p:nvSpPr>
          <p:cNvPr name="AutoShape 6" id="6"/>
          <p:cNvSpPr/>
          <p:nvPr/>
        </p:nvSpPr>
        <p:spPr>
          <a:xfrm rot="21352">
            <a:off x="-30575" y="868629"/>
            <a:ext cx="9814749" cy="0"/>
          </a:xfrm>
          <a:prstGeom prst="line">
            <a:avLst/>
          </a:prstGeom>
          <a:ln cap="rnd" w="47625">
            <a:solidFill>
              <a:srgbClr val="1D78FF"/>
            </a:solidFill>
            <a:prstDash val="solid"/>
            <a:headEnd type="none" len="sm" w="sm"/>
            <a:tailEnd type="none" len="sm" w="sm"/>
          </a:ln>
        </p:spPr>
      </p:sp>
      <p:grpSp>
        <p:nvGrpSpPr>
          <p:cNvPr name="Group 7" id="7"/>
          <p:cNvGrpSpPr/>
          <p:nvPr/>
        </p:nvGrpSpPr>
        <p:grpSpPr>
          <a:xfrm rot="0">
            <a:off x="-33730" y="6719961"/>
            <a:ext cx="9821196" cy="595239"/>
            <a:chOff x="0" y="0"/>
            <a:chExt cx="13094928" cy="793653"/>
          </a:xfrm>
        </p:grpSpPr>
        <p:sp>
          <p:nvSpPr>
            <p:cNvPr name="Freeform 8" id="8"/>
            <p:cNvSpPr/>
            <p:nvPr/>
          </p:nvSpPr>
          <p:spPr>
            <a:xfrm flipH="false" flipV="false" rot="0">
              <a:off x="0" y="0"/>
              <a:ext cx="13094970" cy="793623"/>
            </a:xfrm>
            <a:custGeom>
              <a:avLst/>
              <a:gdLst/>
              <a:ahLst/>
              <a:cxnLst/>
              <a:rect r="r" b="b" t="t" l="l"/>
              <a:pathLst>
                <a:path h="793623" w="13094970">
                  <a:moveTo>
                    <a:pt x="0" y="0"/>
                  </a:moveTo>
                  <a:lnTo>
                    <a:pt x="13094970" y="0"/>
                  </a:lnTo>
                  <a:lnTo>
                    <a:pt x="13094970" y="793623"/>
                  </a:lnTo>
                  <a:lnTo>
                    <a:pt x="0" y="793623"/>
                  </a:lnTo>
                  <a:close/>
                </a:path>
              </a:pathLst>
            </a:custGeom>
            <a:solidFill>
              <a:srgbClr val="000000">
                <a:alpha val="65490"/>
              </a:srgbClr>
            </a:solidFill>
          </p:spPr>
        </p:sp>
        <p:sp>
          <p:nvSpPr>
            <p:cNvPr name="TextBox 9" id="9"/>
            <p:cNvSpPr txBox="true"/>
            <p:nvPr/>
          </p:nvSpPr>
          <p:spPr>
            <a:xfrm>
              <a:off x="0" y="-9525"/>
              <a:ext cx="13094928" cy="803178"/>
            </a:xfrm>
            <a:prstGeom prst="rect">
              <a:avLst/>
            </a:prstGeom>
          </p:spPr>
          <p:txBody>
            <a:bodyPr anchor="ctr" rtlCol="false" tIns="50800" lIns="50800" bIns="50800" rIns="50800"/>
            <a:lstStyle/>
            <a:p>
              <a:pPr algn="ctr">
                <a:lnSpc>
                  <a:spcPts val="1535"/>
                </a:lnSpc>
              </a:pPr>
              <a:r>
                <a:rPr lang="en-US" b="true" sz="1279" i="true">
                  <a:solidFill>
                    <a:srgbClr val="FFFFFF"/>
                  </a:solidFill>
                  <a:latin typeface="Arial Nova Bold Italics"/>
                  <a:ea typeface="Arial Nova Bold Italics"/>
                  <a:cs typeface="Arial Nova Bold Italics"/>
                  <a:sym typeface="Arial Nova Bold Italics"/>
                </a:rPr>
                <a:t>Information Security Lab (InSecLab) – Email: inseclab@uit.edu.vn</a:t>
              </a:r>
            </a:p>
            <a:p>
              <a:pPr algn="ctr">
                <a:lnSpc>
                  <a:spcPts val="1535"/>
                </a:lnSpc>
              </a:pPr>
              <a:r>
                <a:rPr lang="en-US" sz="1279">
                  <a:solidFill>
                    <a:srgbClr val="FFFFFF"/>
                  </a:solidFill>
                  <a:latin typeface="Arial Nova"/>
                  <a:ea typeface="Arial Nova"/>
                  <a:cs typeface="Arial Nova"/>
                  <a:sym typeface="Arial Nova"/>
                </a:rPr>
                <a:t>University of Information Technology (UIT), VNU-HCM</a:t>
              </a:r>
            </a:p>
          </p:txBody>
        </p:sp>
      </p:grpSp>
      <p:grpSp>
        <p:nvGrpSpPr>
          <p:cNvPr name="Group 10" id="10"/>
          <p:cNvGrpSpPr/>
          <p:nvPr/>
        </p:nvGrpSpPr>
        <p:grpSpPr>
          <a:xfrm rot="0">
            <a:off x="613026" y="6721758"/>
            <a:ext cx="599618" cy="600215"/>
            <a:chOff x="0" y="0"/>
            <a:chExt cx="799491" cy="800287"/>
          </a:xfrm>
        </p:grpSpPr>
        <p:sp>
          <p:nvSpPr>
            <p:cNvPr name="Freeform 11" id="11"/>
            <p:cNvSpPr/>
            <p:nvPr/>
          </p:nvSpPr>
          <p:spPr>
            <a:xfrm flipH="false" flipV="false" rot="0">
              <a:off x="9017" y="9017"/>
              <a:ext cx="781431" cy="782193"/>
            </a:xfrm>
            <a:custGeom>
              <a:avLst/>
              <a:gdLst/>
              <a:ahLst/>
              <a:cxnLst/>
              <a:rect r="r" b="b" t="t" l="l"/>
              <a:pathLst>
                <a:path h="782193" w="781431">
                  <a:moveTo>
                    <a:pt x="0" y="0"/>
                  </a:moveTo>
                  <a:lnTo>
                    <a:pt x="781431" y="0"/>
                  </a:lnTo>
                  <a:lnTo>
                    <a:pt x="781431" y="782193"/>
                  </a:lnTo>
                  <a:lnTo>
                    <a:pt x="0" y="782193"/>
                  </a:lnTo>
                </a:path>
              </a:pathLst>
            </a:custGeom>
            <a:solidFill>
              <a:srgbClr val="FFFFFF"/>
            </a:solidFill>
          </p:spPr>
        </p:sp>
        <p:sp>
          <p:nvSpPr>
            <p:cNvPr name="Freeform 12" id="12"/>
            <p:cNvSpPr/>
            <p:nvPr/>
          </p:nvSpPr>
          <p:spPr>
            <a:xfrm flipH="false" flipV="false" rot="0">
              <a:off x="9017" y="0"/>
              <a:ext cx="790448" cy="800227"/>
            </a:xfrm>
            <a:custGeom>
              <a:avLst/>
              <a:gdLst/>
              <a:ahLst/>
              <a:cxnLst/>
              <a:rect r="r" b="b" t="t" l="l"/>
              <a:pathLst>
                <a:path h="800227" w="790448">
                  <a:moveTo>
                    <a:pt x="0" y="0"/>
                  </a:moveTo>
                  <a:lnTo>
                    <a:pt x="781431" y="0"/>
                  </a:lnTo>
                  <a:cubicBezTo>
                    <a:pt x="786384" y="0"/>
                    <a:pt x="790448" y="4064"/>
                    <a:pt x="790448" y="9017"/>
                  </a:cubicBezTo>
                  <a:lnTo>
                    <a:pt x="790448" y="791210"/>
                  </a:lnTo>
                  <a:cubicBezTo>
                    <a:pt x="790448" y="796163"/>
                    <a:pt x="786384" y="800227"/>
                    <a:pt x="781431" y="800227"/>
                  </a:cubicBezTo>
                  <a:lnTo>
                    <a:pt x="0" y="800227"/>
                  </a:lnTo>
                  <a:lnTo>
                    <a:pt x="0" y="782193"/>
                  </a:lnTo>
                  <a:lnTo>
                    <a:pt x="781431" y="782193"/>
                  </a:lnTo>
                  <a:lnTo>
                    <a:pt x="781431" y="791210"/>
                  </a:lnTo>
                  <a:lnTo>
                    <a:pt x="772414" y="791210"/>
                  </a:lnTo>
                  <a:lnTo>
                    <a:pt x="772414" y="9017"/>
                  </a:lnTo>
                  <a:lnTo>
                    <a:pt x="781431" y="9017"/>
                  </a:lnTo>
                  <a:lnTo>
                    <a:pt x="781431" y="18034"/>
                  </a:lnTo>
                  <a:lnTo>
                    <a:pt x="0" y="18034"/>
                  </a:lnTo>
                  <a:close/>
                </a:path>
              </a:pathLst>
            </a:custGeom>
            <a:solidFill>
              <a:srgbClr val="303030"/>
            </a:solidFill>
          </p:spPr>
        </p:sp>
      </p:grpSp>
      <p:grpSp>
        <p:nvGrpSpPr>
          <p:cNvPr name="Group 13" id="13"/>
          <p:cNvGrpSpPr/>
          <p:nvPr/>
        </p:nvGrpSpPr>
        <p:grpSpPr>
          <a:xfrm rot="0">
            <a:off x="8836659" y="6730169"/>
            <a:ext cx="561872" cy="585031"/>
            <a:chOff x="0" y="0"/>
            <a:chExt cx="749163" cy="780042"/>
          </a:xfrm>
        </p:grpSpPr>
        <p:sp>
          <p:nvSpPr>
            <p:cNvPr name="Freeform 14" id="14"/>
            <p:cNvSpPr/>
            <p:nvPr/>
          </p:nvSpPr>
          <p:spPr>
            <a:xfrm flipH="false" flipV="false" rot="0">
              <a:off x="0" y="0"/>
              <a:ext cx="749173" cy="780034"/>
            </a:xfrm>
            <a:custGeom>
              <a:avLst/>
              <a:gdLst/>
              <a:ahLst/>
              <a:cxnLst/>
              <a:rect r="r" b="b" t="t" l="l"/>
              <a:pathLst>
                <a:path h="780034" w="749173">
                  <a:moveTo>
                    <a:pt x="0" y="0"/>
                  </a:moveTo>
                  <a:lnTo>
                    <a:pt x="749173" y="0"/>
                  </a:lnTo>
                  <a:lnTo>
                    <a:pt x="749173" y="780034"/>
                  </a:lnTo>
                  <a:lnTo>
                    <a:pt x="0" y="780034"/>
                  </a:lnTo>
                </a:path>
              </a:pathLst>
            </a:custGeom>
            <a:solidFill>
              <a:srgbClr val="FFFFFF"/>
            </a:solidFill>
          </p:spPr>
        </p:sp>
      </p:grpSp>
      <p:grpSp>
        <p:nvGrpSpPr>
          <p:cNvPr name="Group 15" id="15"/>
          <p:cNvGrpSpPr>
            <a:grpSpLocks noChangeAspect="true"/>
          </p:cNvGrpSpPr>
          <p:nvPr/>
        </p:nvGrpSpPr>
        <p:grpSpPr>
          <a:xfrm rot="0">
            <a:off x="8894795" y="6772281"/>
            <a:ext cx="445600" cy="504181"/>
            <a:chOff x="0" y="0"/>
            <a:chExt cx="594133" cy="672242"/>
          </a:xfrm>
        </p:grpSpPr>
        <p:sp>
          <p:nvSpPr>
            <p:cNvPr name="Freeform 16" id="16" descr="A close up of a logo  Description generated with very high confidence"/>
            <p:cNvSpPr/>
            <p:nvPr/>
          </p:nvSpPr>
          <p:spPr>
            <a:xfrm flipH="false" flipV="false" rot="0">
              <a:off x="0" y="0"/>
              <a:ext cx="594106" cy="672211"/>
            </a:xfrm>
            <a:custGeom>
              <a:avLst/>
              <a:gdLst/>
              <a:ahLst/>
              <a:cxnLst/>
              <a:rect r="r" b="b" t="t" l="l"/>
              <a:pathLst>
                <a:path h="672211" w="594106">
                  <a:moveTo>
                    <a:pt x="0" y="0"/>
                  </a:moveTo>
                  <a:lnTo>
                    <a:pt x="594106" y="0"/>
                  </a:lnTo>
                  <a:lnTo>
                    <a:pt x="594106" y="672211"/>
                  </a:lnTo>
                  <a:lnTo>
                    <a:pt x="0" y="672211"/>
                  </a:lnTo>
                  <a:lnTo>
                    <a:pt x="0" y="0"/>
                  </a:lnTo>
                  <a:close/>
                </a:path>
              </a:pathLst>
            </a:custGeom>
            <a:blipFill>
              <a:blip r:embed="rId4"/>
              <a:stretch>
                <a:fillRect l="0" t="0" r="-307705" b="-4"/>
              </a:stretch>
            </a:blipFill>
          </p:spPr>
        </p:sp>
      </p:grpSp>
      <p:grpSp>
        <p:nvGrpSpPr>
          <p:cNvPr name="Group 17" id="17"/>
          <p:cNvGrpSpPr/>
          <p:nvPr/>
        </p:nvGrpSpPr>
        <p:grpSpPr>
          <a:xfrm rot="0">
            <a:off x="619799" y="6725344"/>
            <a:ext cx="586071" cy="589856"/>
            <a:chOff x="0" y="0"/>
            <a:chExt cx="781429" cy="786475"/>
          </a:xfrm>
        </p:grpSpPr>
        <p:sp>
          <p:nvSpPr>
            <p:cNvPr name="Freeform 18" id="18"/>
            <p:cNvSpPr/>
            <p:nvPr/>
          </p:nvSpPr>
          <p:spPr>
            <a:xfrm flipH="false" flipV="false" rot="0">
              <a:off x="0" y="0"/>
              <a:ext cx="781429" cy="786475"/>
            </a:xfrm>
            <a:custGeom>
              <a:avLst/>
              <a:gdLst/>
              <a:ahLst/>
              <a:cxnLst/>
              <a:rect r="r" b="b" t="t" l="l"/>
              <a:pathLst>
                <a:path h="786475" w="781429">
                  <a:moveTo>
                    <a:pt x="0" y="0"/>
                  </a:moveTo>
                  <a:lnTo>
                    <a:pt x="781429" y="0"/>
                  </a:lnTo>
                  <a:lnTo>
                    <a:pt x="781429" y="786475"/>
                  </a:lnTo>
                  <a:lnTo>
                    <a:pt x="0" y="786475"/>
                  </a:lnTo>
                  <a:close/>
                </a:path>
              </a:pathLst>
            </a:custGeom>
            <a:solidFill>
              <a:srgbClr val="000000">
                <a:alpha val="0"/>
              </a:srgbClr>
            </a:solidFill>
          </p:spPr>
        </p:sp>
        <p:sp>
          <p:nvSpPr>
            <p:cNvPr name="TextBox 19" id="19"/>
            <p:cNvSpPr txBox="true"/>
            <p:nvPr/>
          </p:nvSpPr>
          <p:spPr>
            <a:xfrm>
              <a:off x="0" y="-9525"/>
              <a:ext cx="781429" cy="796000"/>
            </a:xfrm>
            <a:prstGeom prst="rect">
              <a:avLst/>
            </a:prstGeom>
          </p:spPr>
          <p:txBody>
            <a:bodyPr anchor="ctr" rtlCol="false" tIns="0" lIns="0" bIns="0" rIns="0"/>
            <a:lstStyle/>
            <a:p>
              <a:pPr algn="ctr">
                <a:lnSpc>
                  <a:spcPts val="1663"/>
                </a:lnSpc>
              </a:pPr>
              <a:r>
                <a:rPr lang="en-US" sz="1386">
                  <a:solidFill>
                    <a:srgbClr val="000000"/>
                  </a:solidFill>
                  <a:latin typeface="Roboto"/>
                  <a:ea typeface="Roboto"/>
                  <a:cs typeface="Roboto"/>
                  <a:sym typeface="Roboto"/>
                </a:rPr>
                <a:t>18</a:t>
              </a:r>
            </a:p>
          </p:txBody>
        </p:sp>
      </p:grpSp>
      <p:grpSp>
        <p:nvGrpSpPr>
          <p:cNvPr name="Group 20" id="20"/>
          <p:cNvGrpSpPr/>
          <p:nvPr/>
        </p:nvGrpSpPr>
        <p:grpSpPr>
          <a:xfrm rot="0">
            <a:off x="181276" y="154287"/>
            <a:ext cx="8761677" cy="544118"/>
            <a:chOff x="0" y="0"/>
            <a:chExt cx="11682236" cy="725491"/>
          </a:xfrm>
        </p:grpSpPr>
        <p:sp>
          <p:nvSpPr>
            <p:cNvPr name="Freeform 21" id="21"/>
            <p:cNvSpPr/>
            <p:nvPr/>
          </p:nvSpPr>
          <p:spPr>
            <a:xfrm flipH="false" flipV="false" rot="0">
              <a:off x="0" y="0"/>
              <a:ext cx="11682236" cy="725491"/>
            </a:xfrm>
            <a:custGeom>
              <a:avLst/>
              <a:gdLst/>
              <a:ahLst/>
              <a:cxnLst/>
              <a:rect r="r" b="b" t="t" l="l"/>
              <a:pathLst>
                <a:path h="725491" w="11682236">
                  <a:moveTo>
                    <a:pt x="0" y="0"/>
                  </a:moveTo>
                  <a:lnTo>
                    <a:pt x="11682236" y="0"/>
                  </a:lnTo>
                  <a:lnTo>
                    <a:pt x="11682236" y="725491"/>
                  </a:lnTo>
                  <a:lnTo>
                    <a:pt x="0" y="725491"/>
                  </a:lnTo>
                  <a:close/>
                </a:path>
              </a:pathLst>
            </a:custGeom>
            <a:solidFill>
              <a:srgbClr val="000000">
                <a:alpha val="0"/>
              </a:srgbClr>
            </a:solidFill>
          </p:spPr>
        </p:sp>
        <p:sp>
          <p:nvSpPr>
            <p:cNvPr name="TextBox 22" id="22"/>
            <p:cNvSpPr txBox="true"/>
            <p:nvPr/>
          </p:nvSpPr>
          <p:spPr>
            <a:xfrm>
              <a:off x="0" y="19050"/>
              <a:ext cx="11682236" cy="706441"/>
            </a:xfrm>
            <a:prstGeom prst="rect">
              <a:avLst/>
            </a:prstGeom>
          </p:spPr>
          <p:txBody>
            <a:bodyPr anchor="ctr" rtlCol="false" tIns="0" lIns="0" bIns="0" rIns="0"/>
            <a:lstStyle/>
            <a:p>
              <a:pPr algn="l">
                <a:lnSpc>
                  <a:spcPts val="3110"/>
                </a:lnSpc>
              </a:pPr>
              <a:r>
                <a:rPr lang="en-US" sz="2879" b="true">
                  <a:solidFill>
                    <a:srgbClr val="1D78FF"/>
                  </a:solidFill>
                  <a:latin typeface="Roboto Bold"/>
                  <a:ea typeface="Roboto Bold"/>
                  <a:cs typeface="Roboto Bold"/>
                  <a:sym typeface="Roboto Bold"/>
                </a:rPr>
                <a:t>Dataset</a:t>
              </a:r>
            </a:p>
          </p:txBody>
        </p:sp>
      </p:grpSp>
      <p:sp>
        <p:nvSpPr>
          <p:cNvPr name="TextBox 23" id="23"/>
          <p:cNvSpPr txBox="true"/>
          <p:nvPr/>
        </p:nvSpPr>
        <p:spPr>
          <a:xfrm rot="0">
            <a:off x="181276" y="1089608"/>
            <a:ext cx="5943845" cy="792758"/>
          </a:xfrm>
          <a:prstGeom prst="rect">
            <a:avLst/>
          </a:prstGeom>
        </p:spPr>
        <p:txBody>
          <a:bodyPr anchor="t" rtlCol="false" tIns="0" lIns="0" bIns="0" rIns="0">
            <a:spAutoFit/>
          </a:bodyPr>
          <a:lstStyle/>
          <a:p>
            <a:pPr algn="l">
              <a:lnSpc>
                <a:spcPts val="3121"/>
              </a:lnSpc>
            </a:pPr>
            <a:r>
              <a:rPr lang="en-US" sz="2601" b="true">
                <a:solidFill>
                  <a:srgbClr val="072E9F"/>
                </a:solidFill>
                <a:latin typeface="Cabin Bold"/>
                <a:ea typeface="Cabin Bold"/>
                <a:cs typeface="Cabin Bold"/>
                <a:sym typeface="Cabin Bold"/>
              </a:rPr>
              <a:t>Pentesting Eval</a:t>
            </a:r>
          </a:p>
          <a:p>
            <a:pPr algn="l">
              <a:lnSpc>
                <a:spcPts val="3121"/>
              </a:lnSpc>
            </a:pPr>
          </a:p>
        </p:txBody>
      </p:sp>
      <p:sp>
        <p:nvSpPr>
          <p:cNvPr name="Freeform 24" id="24"/>
          <p:cNvSpPr/>
          <p:nvPr/>
        </p:nvSpPr>
        <p:spPr>
          <a:xfrm flipH="false" flipV="false" rot="0">
            <a:off x="0" y="2025241"/>
            <a:ext cx="9753600" cy="4584192"/>
          </a:xfrm>
          <a:custGeom>
            <a:avLst/>
            <a:gdLst/>
            <a:ahLst/>
            <a:cxnLst/>
            <a:rect r="r" b="b" t="t" l="l"/>
            <a:pathLst>
              <a:path h="4584192" w="9753600">
                <a:moveTo>
                  <a:pt x="0" y="0"/>
                </a:moveTo>
                <a:lnTo>
                  <a:pt x="9753600" y="0"/>
                </a:lnTo>
                <a:lnTo>
                  <a:pt x="9753600" y="4584192"/>
                </a:lnTo>
                <a:lnTo>
                  <a:pt x="0" y="4584192"/>
                </a:lnTo>
                <a:lnTo>
                  <a:pt x="0" y="0"/>
                </a:lnTo>
                <a:close/>
              </a:path>
            </a:pathLst>
          </a:custGeom>
          <a:blipFill>
            <a:blip r:embed="rId5"/>
            <a:stretch>
              <a:fillRect l="0" t="0" r="0" b="0"/>
            </a:stretch>
          </a:blipFill>
        </p:spPr>
      </p:sp>
      <p:sp>
        <p:nvSpPr>
          <p:cNvPr name="TextBox 25" id="25"/>
          <p:cNvSpPr txBox="true"/>
          <p:nvPr/>
        </p:nvSpPr>
        <p:spPr>
          <a:xfrm rot="0">
            <a:off x="286592" y="1476462"/>
            <a:ext cx="9305568" cy="581025"/>
          </a:xfrm>
          <a:prstGeom prst="rect">
            <a:avLst/>
          </a:prstGeom>
        </p:spPr>
        <p:txBody>
          <a:bodyPr anchor="t" rtlCol="false" tIns="0" lIns="0" bIns="0" rIns="0">
            <a:spAutoFit/>
          </a:bodyPr>
          <a:lstStyle/>
          <a:p>
            <a:pPr algn="just">
              <a:lnSpc>
                <a:spcPts val="2263"/>
              </a:lnSpc>
              <a:spcBef>
                <a:spcPct val="0"/>
              </a:spcBef>
            </a:pPr>
            <a:r>
              <a:rPr lang="en-US" b="true" sz="1886">
                <a:solidFill>
                  <a:srgbClr val="072E9F"/>
                </a:solidFill>
                <a:latin typeface="Roboto Bold"/>
                <a:ea typeface="Roboto Bold"/>
                <a:cs typeface="Roboto Bold"/>
                <a:sym typeface="Roboto Bold"/>
              </a:rPr>
              <a:t>B</a:t>
            </a:r>
            <a:r>
              <a:rPr lang="en-US" b="true" sz="1886">
                <a:solidFill>
                  <a:srgbClr val="072E9F"/>
                </a:solidFill>
                <a:latin typeface="Roboto Bold"/>
                <a:ea typeface="Roboto Bold"/>
                <a:cs typeface="Roboto Bold"/>
                <a:sym typeface="Roboto Bold"/>
              </a:rPr>
              <a:t>ộ Dataset gồm 241 câu hỏi trắc nghiệm(kèm theo giải thích đáp án) dùng để cải thiện</a:t>
            </a:r>
          </a:p>
          <a:p>
            <a:pPr algn="ctr">
              <a:lnSpc>
                <a:spcPts val="2263"/>
              </a:lnSpc>
              <a:spcBef>
                <a:spcPct val="0"/>
              </a:spcBef>
            </a:pPr>
            <a:r>
              <a:rPr lang="en-US" b="true" sz="1886">
                <a:solidFill>
                  <a:srgbClr val="072E9F"/>
                </a:solidFill>
                <a:latin typeface="Roboto Bold"/>
                <a:ea typeface="Roboto Bold"/>
                <a:cs typeface="Roboto Bold"/>
                <a:sym typeface="Roboto Bold"/>
              </a:rPr>
              <a:t> khả năng Penetration Testing cho mô hình LLM.</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9753600" cy="73152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210566"/>
                  </a:moveTo>
                  <a:cubicBezTo>
                    <a:pt x="0" y="94234"/>
                    <a:pt x="94234" y="0"/>
                    <a:pt x="210566" y="0"/>
                  </a:cubicBezTo>
                  <a:lnTo>
                    <a:pt x="12794235" y="0"/>
                  </a:lnTo>
                  <a:cubicBezTo>
                    <a:pt x="12910566" y="0"/>
                    <a:pt x="13004800" y="94234"/>
                    <a:pt x="13004800" y="210566"/>
                  </a:cubicBezTo>
                  <a:lnTo>
                    <a:pt x="13004800" y="9543034"/>
                  </a:lnTo>
                  <a:cubicBezTo>
                    <a:pt x="13004800" y="9659365"/>
                    <a:pt x="12910566" y="9753600"/>
                    <a:pt x="12794235" y="9753600"/>
                  </a:cubicBezTo>
                  <a:lnTo>
                    <a:pt x="210566" y="9753600"/>
                  </a:lnTo>
                  <a:cubicBezTo>
                    <a:pt x="94234" y="9753600"/>
                    <a:pt x="0" y="9659366"/>
                    <a:pt x="0" y="9543034"/>
                  </a:cubicBezTo>
                  <a:close/>
                </a:path>
              </a:pathLst>
            </a:custGeom>
            <a:solidFill>
              <a:srgbClr val="FFFFFF"/>
            </a:solidFill>
          </p:spPr>
        </p:sp>
      </p:grpSp>
      <p:grpSp>
        <p:nvGrpSpPr>
          <p:cNvPr name="Group 4" id="4"/>
          <p:cNvGrpSpPr>
            <a:grpSpLocks noChangeAspect="true"/>
          </p:cNvGrpSpPr>
          <p:nvPr/>
        </p:nvGrpSpPr>
        <p:grpSpPr>
          <a:xfrm rot="0">
            <a:off x="8942953" y="33306"/>
            <a:ext cx="776919" cy="776919"/>
            <a:chOff x="0" y="0"/>
            <a:chExt cx="1035893" cy="1035893"/>
          </a:xfrm>
        </p:grpSpPr>
        <p:sp>
          <p:nvSpPr>
            <p:cNvPr name="Freeform 5" id="5" descr="A picture containing object, clock  Description automatically generated"/>
            <p:cNvSpPr/>
            <p:nvPr/>
          </p:nvSpPr>
          <p:spPr>
            <a:xfrm flipH="false" flipV="false" rot="0">
              <a:off x="0" y="0"/>
              <a:ext cx="1035939" cy="1035939"/>
            </a:xfrm>
            <a:custGeom>
              <a:avLst/>
              <a:gdLst/>
              <a:ahLst/>
              <a:cxnLst/>
              <a:rect r="r" b="b" t="t" l="l"/>
              <a:pathLst>
                <a:path h="1035939" w="1035939">
                  <a:moveTo>
                    <a:pt x="0" y="0"/>
                  </a:moveTo>
                  <a:lnTo>
                    <a:pt x="1035939" y="0"/>
                  </a:lnTo>
                  <a:lnTo>
                    <a:pt x="1035939" y="1035939"/>
                  </a:lnTo>
                  <a:lnTo>
                    <a:pt x="0" y="1035939"/>
                  </a:lnTo>
                  <a:lnTo>
                    <a:pt x="0" y="0"/>
                  </a:lnTo>
                  <a:close/>
                </a:path>
              </a:pathLst>
            </a:custGeom>
            <a:blipFill>
              <a:blip r:embed="rId3"/>
              <a:stretch>
                <a:fillRect l="0" t="0" r="4" b="4"/>
              </a:stretch>
            </a:blipFill>
          </p:spPr>
        </p:sp>
      </p:grpSp>
      <p:sp>
        <p:nvSpPr>
          <p:cNvPr name="AutoShape 6" id="6"/>
          <p:cNvSpPr/>
          <p:nvPr/>
        </p:nvSpPr>
        <p:spPr>
          <a:xfrm rot="21352">
            <a:off x="-30575" y="868629"/>
            <a:ext cx="9814749" cy="0"/>
          </a:xfrm>
          <a:prstGeom prst="line">
            <a:avLst/>
          </a:prstGeom>
          <a:ln cap="rnd" w="47625">
            <a:solidFill>
              <a:srgbClr val="1D78FF"/>
            </a:solidFill>
            <a:prstDash val="solid"/>
            <a:headEnd type="none" len="sm" w="sm"/>
            <a:tailEnd type="none" len="sm" w="sm"/>
          </a:ln>
        </p:spPr>
      </p:sp>
      <p:grpSp>
        <p:nvGrpSpPr>
          <p:cNvPr name="Group 7" id="7"/>
          <p:cNvGrpSpPr/>
          <p:nvPr/>
        </p:nvGrpSpPr>
        <p:grpSpPr>
          <a:xfrm rot="0">
            <a:off x="-33730" y="6719961"/>
            <a:ext cx="9821196" cy="595239"/>
            <a:chOff x="0" y="0"/>
            <a:chExt cx="13094928" cy="793653"/>
          </a:xfrm>
        </p:grpSpPr>
        <p:sp>
          <p:nvSpPr>
            <p:cNvPr name="Freeform 8" id="8"/>
            <p:cNvSpPr/>
            <p:nvPr/>
          </p:nvSpPr>
          <p:spPr>
            <a:xfrm flipH="false" flipV="false" rot="0">
              <a:off x="0" y="0"/>
              <a:ext cx="13094970" cy="793623"/>
            </a:xfrm>
            <a:custGeom>
              <a:avLst/>
              <a:gdLst/>
              <a:ahLst/>
              <a:cxnLst/>
              <a:rect r="r" b="b" t="t" l="l"/>
              <a:pathLst>
                <a:path h="793623" w="13094970">
                  <a:moveTo>
                    <a:pt x="0" y="0"/>
                  </a:moveTo>
                  <a:lnTo>
                    <a:pt x="13094970" y="0"/>
                  </a:lnTo>
                  <a:lnTo>
                    <a:pt x="13094970" y="793623"/>
                  </a:lnTo>
                  <a:lnTo>
                    <a:pt x="0" y="793623"/>
                  </a:lnTo>
                  <a:close/>
                </a:path>
              </a:pathLst>
            </a:custGeom>
            <a:solidFill>
              <a:srgbClr val="000000">
                <a:alpha val="65490"/>
              </a:srgbClr>
            </a:solidFill>
          </p:spPr>
        </p:sp>
        <p:sp>
          <p:nvSpPr>
            <p:cNvPr name="TextBox 9" id="9"/>
            <p:cNvSpPr txBox="true"/>
            <p:nvPr/>
          </p:nvSpPr>
          <p:spPr>
            <a:xfrm>
              <a:off x="0" y="-9525"/>
              <a:ext cx="13094928" cy="803178"/>
            </a:xfrm>
            <a:prstGeom prst="rect">
              <a:avLst/>
            </a:prstGeom>
          </p:spPr>
          <p:txBody>
            <a:bodyPr anchor="ctr" rtlCol="false" tIns="50800" lIns="50800" bIns="50800" rIns="50800"/>
            <a:lstStyle/>
            <a:p>
              <a:pPr algn="ctr">
                <a:lnSpc>
                  <a:spcPts val="1535"/>
                </a:lnSpc>
              </a:pPr>
              <a:r>
                <a:rPr lang="en-US" b="true" sz="1279" i="true">
                  <a:solidFill>
                    <a:srgbClr val="FFFFFF"/>
                  </a:solidFill>
                  <a:latin typeface="Arial Nova Bold Italics"/>
                  <a:ea typeface="Arial Nova Bold Italics"/>
                  <a:cs typeface="Arial Nova Bold Italics"/>
                  <a:sym typeface="Arial Nova Bold Italics"/>
                </a:rPr>
                <a:t>Information Security Lab (InSecLab) – Email: inseclab@uit.edu.vn</a:t>
              </a:r>
            </a:p>
            <a:p>
              <a:pPr algn="ctr">
                <a:lnSpc>
                  <a:spcPts val="1535"/>
                </a:lnSpc>
              </a:pPr>
              <a:r>
                <a:rPr lang="en-US" sz="1279">
                  <a:solidFill>
                    <a:srgbClr val="FFFFFF"/>
                  </a:solidFill>
                  <a:latin typeface="Arial Nova"/>
                  <a:ea typeface="Arial Nova"/>
                  <a:cs typeface="Arial Nova"/>
                  <a:sym typeface="Arial Nova"/>
                </a:rPr>
                <a:t>University of Information Technology (UIT), VNU-HCM</a:t>
              </a:r>
            </a:p>
          </p:txBody>
        </p:sp>
      </p:grpSp>
      <p:grpSp>
        <p:nvGrpSpPr>
          <p:cNvPr name="Group 10" id="10"/>
          <p:cNvGrpSpPr/>
          <p:nvPr/>
        </p:nvGrpSpPr>
        <p:grpSpPr>
          <a:xfrm rot="0">
            <a:off x="613026" y="6721758"/>
            <a:ext cx="599618" cy="600215"/>
            <a:chOff x="0" y="0"/>
            <a:chExt cx="799491" cy="800287"/>
          </a:xfrm>
        </p:grpSpPr>
        <p:sp>
          <p:nvSpPr>
            <p:cNvPr name="Freeform 11" id="11"/>
            <p:cNvSpPr/>
            <p:nvPr/>
          </p:nvSpPr>
          <p:spPr>
            <a:xfrm flipH="false" flipV="false" rot="0">
              <a:off x="9017" y="9017"/>
              <a:ext cx="781431" cy="782193"/>
            </a:xfrm>
            <a:custGeom>
              <a:avLst/>
              <a:gdLst/>
              <a:ahLst/>
              <a:cxnLst/>
              <a:rect r="r" b="b" t="t" l="l"/>
              <a:pathLst>
                <a:path h="782193" w="781431">
                  <a:moveTo>
                    <a:pt x="0" y="0"/>
                  </a:moveTo>
                  <a:lnTo>
                    <a:pt x="781431" y="0"/>
                  </a:lnTo>
                  <a:lnTo>
                    <a:pt x="781431" y="782193"/>
                  </a:lnTo>
                  <a:lnTo>
                    <a:pt x="0" y="782193"/>
                  </a:lnTo>
                </a:path>
              </a:pathLst>
            </a:custGeom>
            <a:solidFill>
              <a:srgbClr val="FFFFFF"/>
            </a:solidFill>
          </p:spPr>
        </p:sp>
        <p:sp>
          <p:nvSpPr>
            <p:cNvPr name="Freeform 12" id="12"/>
            <p:cNvSpPr/>
            <p:nvPr/>
          </p:nvSpPr>
          <p:spPr>
            <a:xfrm flipH="false" flipV="false" rot="0">
              <a:off x="9017" y="0"/>
              <a:ext cx="790448" cy="800227"/>
            </a:xfrm>
            <a:custGeom>
              <a:avLst/>
              <a:gdLst/>
              <a:ahLst/>
              <a:cxnLst/>
              <a:rect r="r" b="b" t="t" l="l"/>
              <a:pathLst>
                <a:path h="800227" w="790448">
                  <a:moveTo>
                    <a:pt x="0" y="0"/>
                  </a:moveTo>
                  <a:lnTo>
                    <a:pt x="781431" y="0"/>
                  </a:lnTo>
                  <a:cubicBezTo>
                    <a:pt x="786384" y="0"/>
                    <a:pt x="790448" y="4064"/>
                    <a:pt x="790448" y="9017"/>
                  </a:cubicBezTo>
                  <a:lnTo>
                    <a:pt x="790448" y="791210"/>
                  </a:lnTo>
                  <a:cubicBezTo>
                    <a:pt x="790448" y="796163"/>
                    <a:pt x="786384" y="800227"/>
                    <a:pt x="781431" y="800227"/>
                  </a:cubicBezTo>
                  <a:lnTo>
                    <a:pt x="0" y="800227"/>
                  </a:lnTo>
                  <a:lnTo>
                    <a:pt x="0" y="782193"/>
                  </a:lnTo>
                  <a:lnTo>
                    <a:pt x="781431" y="782193"/>
                  </a:lnTo>
                  <a:lnTo>
                    <a:pt x="781431" y="791210"/>
                  </a:lnTo>
                  <a:lnTo>
                    <a:pt x="772414" y="791210"/>
                  </a:lnTo>
                  <a:lnTo>
                    <a:pt x="772414" y="9017"/>
                  </a:lnTo>
                  <a:lnTo>
                    <a:pt x="781431" y="9017"/>
                  </a:lnTo>
                  <a:lnTo>
                    <a:pt x="781431" y="18034"/>
                  </a:lnTo>
                  <a:lnTo>
                    <a:pt x="0" y="18034"/>
                  </a:lnTo>
                  <a:close/>
                </a:path>
              </a:pathLst>
            </a:custGeom>
            <a:solidFill>
              <a:srgbClr val="303030"/>
            </a:solidFill>
          </p:spPr>
        </p:sp>
      </p:grpSp>
      <p:grpSp>
        <p:nvGrpSpPr>
          <p:cNvPr name="Group 13" id="13"/>
          <p:cNvGrpSpPr/>
          <p:nvPr/>
        </p:nvGrpSpPr>
        <p:grpSpPr>
          <a:xfrm rot="0">
            <a:off x="8836659" y="6730169"/>
            <a:ext cx="561872" cy="585031"/>
            <a:chOff x="0" y="0"/>
            <a:chExt cx="749163" cy="780042"/>
          </a:xfrm>
        </p:grpSpPr>
        <p:sp>
          <p:nvSpPr>
            <p:cNvPr name="Freeform 14" id="14"/>
            <p:cNvSpPr/>
            <p:nvPr/>
          </p:nvSpPr>
          <p:spPr>
            <a:xfrm flipH="false" flipV="false" rot="0">
              <a:off x="0" y="0"/>
              <a:ext cx="749173" cy="780034"/>
            </a:xfrm>
            <a:custGeom>
              <a:avLst/>
              <a:gdLst/>
              <a:ahLst/>
              <a:cxnLst/>
              <a:rect r="r" b="b" t="t" l="l"/>
              <a:pathLst>
                <a:path h="780034" w="749173">
                  <a:moveTo>
                    <a:pt x="0" y="0"/>
                  </a:moveTo>
                  <a:lnTo>
                    <a:pt x="749173" y="0"/>
                  </a:lnTo>
                  <a:lnTo>
                    <a:pt x="749173" y="780034"/>
                  </a:lnTo>
                  <a:lnTo>
                    <a:pt x="0" y="780034"/>
                  </a:lnTo>
                </a:path>
              </a:pathLst>
            </a:custGeom>
            <a:solidFill>
              <a:srgbClr val="FFFFFF"/>
            </a:solidFill>
          </p:spPr>
        </p:sp>
      </p:grpSp>
      <p:grpSp>
        <p:nvGrpSpPr>
          <p:cNvPr name="Group 15" id="15"/>
          <p:cNvGrpSpPr>
            <a:grpSpLocks noChangeAspect="true"/>
          </p:cNvGrpSpPr>
          <p:nvPr/>
        </p:nvGrpSpPr>
        <p:grpSpPr>
          <a:xfrm rot="0">
            <a:off x="8894795" y="6772281"/>
            <a:ext cx="445600" cy="504181"/>
            <a:chOff x="0" y="0"/>
            <a:chExt cx="594133" cy="672242"/>
          </a:xfrm>
        </p:grpSpPr>
        <p:sp>
          <p:nvSpPr>
            <p:cNvPr name="Freeform 16" id="16" descr="A close up of a logo  Description generated with very high confidence"/>
            <p:cNvSpPr/>
            <p:nvPr/>
          </p:nvSpPr>
          <p:spPr>
            <a:xfrm flipH="false" flipV="false" rot="0">
              <a:off x="0" y="0"/>
              <a:ext cx="594106" cy="672211"/>
            </a:xfrm>
            <a:custGeom>
              <a:avLst/>
              <a:gdLst/>
              <a:ahLst/>
              <a:cxnLst/>
              <a:rect r="r" b="b" t="t" l="l"/>
              <a:pathLst>
                <a:path h="672211" w="594106">
                  <a:moveTo>
                    <a:pt x="0" y="0"/>
                  </a:moveTo>
                  <a:lnTo>
                    <a:pt x="594106" y="0"/>
                  </a:lnTo>
                  <a:lnTo>
                    <a:pt x="594106" y="672211"/>
                  </a:lnTo>
                  <a:lnTo>
                    <a:pt x="0" y="672211"/>
                  </a:lnTo>
                  <a:lnTo>
                    <a:pt x="0" y="0"/>
                  </a:lnTo>
                  <a:close/>
                </a:path>
              </a:pathLst>
            </a:custGeom>
            <a:blipFill>
              <a:blip r:embed="rId4"/>
              <a:stretch>
                <a:fillRect l="0" t="0" r="-307705" b="-4"/>
              </a:stretch>
            </a:blipFill>
          </p:spPr>
        </p:sp>
      </p:grpSp>
      <p:grpSp>
        <p:nvGrpSpPr>
          <p:cNvPr name="Group 17" id="17"/>
          <p:cNvGrpSpPr/>
          <p:nvPr/>
        </p:nvGrpSpPr>
        <p:grpSpPr>
          <a:xfrm rot="0">
            <a:off x="619799" y="6725344"/>
            <a:ext cx="586071" cy="589856"/>
            <a:chOff x="0" y="0"/>
            <a:chExt cx="781429" cy="786475"/>
          </a:xfrm>
        </p:grpSpPr>
        <p:sp>
          <p:nvSpPr>
            <p:cNvPr name="Freeform 18" id="18"/>
            <p:cNvSpPr/>
            <p:nvPr/>
          </p:nvSpPr>
          <p:spPr>
            <a:xfrm flipH="false" flipV="false" rot="0">
              <a:off x="0" y="0"/>
              <a:ext cx="781429" cy="786475"/>
            </a:xfrm>
            <a:custGeom>
              <a:avLst/>
              <a:gdLst/>
              <a:ahLst/>
              <a:cxnLst/>
              <a:rect r="r" b="b" t="t" l="l"/>
              <a:pathLst>
                <a:path h="786475" w="781429">
                  <a:moveTo>
                    <a:pt x="0" y="0"/>
                  </a:moveTo>
                  <a:lnTo>
                    <a:pt x="781429" y="0"/>
                  </a:lnTo>
                  <a:lnTo>
                    <a:pt x="781429" y="786475"/>
                  </a:lnTo>
                  <a:lnTo>
                    <a:pt x="0" y="786475"/>
                  </a:lnTo>
                  <a:close/>
                </a:path>
              </a:pathLst>
            </a:custGeom>
            <a:solidFill>
              <a:srgbClr val="000000">
                <a:alpha val="0"/>
              </a:srgbClr>
            </a:solidFill>
          </p:spPr>
        </p:sp>
        <p:sp>
          <p:nvSpPr>
            <p:cNvPr name="TextBox 19" id="19"/>
            <p:cNvSpPr txBox="true"/>
            <p:nvPr/>
          </p:nvSpPr>
          <p:spPr>
            <a:xfrm>
              <a:off x="0" y="-9525"/>
              <a:ext cx="781429" cy="796000"/>
            </a:xfrm>
            <a:prstGeom prst="rect">
              <a:avLst/>
            </a:prstGeom>
          </p:spPr>
          <p:txBody>
            <a:bodyPr anchor="ctr" rtlCol="false" tIns="0" lIns="0" bIns="0" rIns="0"/>
            <a:lstStyle/>
            <a:p>
              <a:pPr algn="ctr">
                <a:lnSpc>
                  <a:spcPts val="1663"/>
                </a:lnSpc>
              </a:pPr>
              <a:r>
                <a:rPr lang="en-US" sz="1386">
                  <a:solidFill>
                    <a:srgbClr val="000000"/>
                  </a:solidFill>
                  <a:latin typeface="Roboto"/>
                  <a:ea typeface="Roboto"/>
                  <a:cs typeface="Roboto"/>
                  <a:sym typeface="Roboto"/>
                </a:rPr>
                <a:t>19</a:t>
              </a:r>
            </a:p>
          </p:txBody>
        </p:sp>
      </p:grpSp>
      <p:grpSp>
        <p:nvGrpSpPr>
          <p:cNvPr name="Group 20" id="20"/>
          <p:cNvGrpSpPr/>
          <p:nvPr/>
        </p:nvGrpSpPr>
        <p:grpSpPr>
          <a:xfrm rot="0">
            <a:off x="181276" y="154287"/>
            <a:ext cx="8761677" cy="544118"/>
            <a:chOff x="0" y="0"/>
            <a:chExt cx="11682236" cy="725491"/>
          </a:xfrm>
        </p:grpSpPr>
        <p:sp>
          <p:nvSpPr>
            <p:cNvPr name="Freeform 21" id="21"/>
            <p:cNvSpPr/>
            <p:nvPr/>
          </p:nvSpPr>
          <p:spPr>
            <a:xfrm flipH="false" flipV="false" rot="0">
              <a:off x="0" y="0"/>
              <a:ext cx="11682236" cy="725491"/>
            </a:xfrm>
            <a:custGeom>
              <a:avLst/>
              <a:gdLst/>
              <a:ahLst/>
              <a:cxnLst/>
              <a:rect r="r" b="b" t="t" l="l"/>
              <a:pathLst>
                <a:path h="725491" w="11682236">
                  <a:moveTo>
                    <a:pt x="0" y="0"/>
                  </a:moveTo>
                  <a:lnTo>
                    <a:pt x="11682236" y="0"/>
                  </a:lnTo>
                  <a:lnTo>
                    <a:pt x="11682236" y="725491"/>
                  </a:lnTo>
                  <a:lnTo>
                    <a:pt x="0" y="725491"/>
                  </a:lnTo>
                  <a:close/>
                </a:path>
              </a:pathLst>
            </a:custGeom>
            <a:solidFill>
              <a:srgbClr val="000000">
                <a:alpha val="0"/>
              </a:srgbClr>
            </a:solidFill>
          </p:spPr>
        </p:sp>
        <p:sp>
          <p:nvSpPr>
            <p:cNvPr name="TextBox 22" id="22"/>
            <p:cNvSpPr txBox="true"/>
            <p:nvPr/>
          </p:nvSpPr>
          <p:spPr>
            <a:xfrm>
              <a:off x="0" y="19050"/>
              <a:ext cx="11682236" cy="706441"/>
            </a:xfrm>
            <a:prstGeom prst="rect">
              <a:avLst/>
            </a:prstGeom>
          </p:spPr>
          <p:txBody>
            <a:bodyPr anchor="ctr" rtlCol="false" tIns="0" lIns="0" bIns="0" rIns="0"/>
            <a:lstStyle/>
            <a:p>
              <a:pPr algn="l">
                <a:lnSpc>
                  <a:spcPts val="3110"/>
                </a:lnSpc>
              </a:pPr>
              <a:r>
                <a:rPr lang="en-US" sz="2879" b="true">
                  <a:solidFill>
                    <a:srgbClr val="1D78FF"/>
                  </a:solidFill>
                  <a:latin typeface="Roboto Bold"/>
                  <a:ea typeface="Roboto Bold"/>
                  <a:cs typeface="Roboto Bold"/>
                  <a:sym typeface="Roboto Bold"/>
                </a:rPr>
                <a:t>Dataset</a:t>
              </a:r>
            </a:p>
          </p:txBody>
        </p:sp>
      </p:grpSp>
      <p:sp>
        <p:nvSpPr>
          <p:cNvPr name="Freeform 23" id="23"/>
          <p:cNvSpPr/>
          <p:nvPr/>
        </p:nvSpPr>
        <p:spPr>
          <a:xfrm flipH="false" flipV="false" rot="0">
            <a:off x="967245" y="2334936"/>
            <a:ext cx="7819109" cy="4248744"/>
          </a:xfrm>
          <a:custGeom>
            <a:avLst/>
            <a:gdLst/>
            <a:ahLst/>
            <a:cxnLst/>
            <a:rect r="r" b="b" t="t" l="l"/>
            <a:pathLst>
              <a:path h="4248744" w="7819109">
                <a:moveTo>
                  <a:pt x="0" y="0"/>
                </a:moveTo>
                <a:lnTo>
                  <a:pt x="7819110" y="0"/>
                </a:lnTo>
                <a:lnTo>
                  <a:pt x="7819110" y="4248744"/>
                </a:lnTo>
                <a:lnTo>
                  <a:pt x="0" y="4248744"/>
                </a:lnTo>
                <a:lnTo>
                  <a:pt x="0" y="0"/>
                </a:lnTo>
                <a:close/>
              </a:path>
            </a:pathLst>
          </a:custGeom>
          <a:blipFill>
            <a:blip r:embed="rId5"/>
            <a:stretch>
              <a:fillRect l="0" t="0" r="0" b="-4438"/>
            </a:stretch>
          </a:blipFill>
        </p:spPr>
      </p:sp>
      <p:sp>
        <p:nvSpPr>
          <p:cNvPr name="TextBox 24" id="24"/>
          <p:cNvSpPr txBox="true"/>
          <p:nvPr/>
        </p:nvSpPr>
        <p:spPr>
          <a:xfrm rot="0">
            <a:off x="181276" y="1089608"/>
            <a:ext cx="5943845" cy="396379"/>
          </a:xfrm>
          <a:prstGeom prst="rect">
            <a:avLst/>
          </a:prstGeom>
        </p:spPr>
        <p:txBody>
          <a:bodyPr anchor="t" rtlCol="false" tIns="0" lIns="0" bIns="0" rIns="0">
            <a:spAutoFit/>
          </a:bodyPr>
          <a:lstStyle/>
          <a:p>
            <a:pPr algn="l">
              <a:lnSpc>
                <a:spcPts val="3121"/>
              </a:lnSpc>
            </a:pPr>
            <a:r>
              <a:rPr lang="en-US" sz="2601" b="true">
                <a:solidFill>
                  <a:srgbClr val="072E9F"/>
                </a:solidFill>
                <a:latin typeface="Cabin Bold"/>
                <a:ea typeface="Cabin Bold"/>
                <a:cs typeface="Cabin Bold"/>
                <a:sym typeface="Cabin Bold"/>
              </a:rPr>
              <a:t>JSON Planning Format</a:t>
            </a:r>
          </a:p>
        </p:txBody>
      </p:sp>
      <p:sp>
        <p:nvSpPr>
          <p:cNvPr name="TextBox 25" id="25"/>
          <p:cNvSpPr txBox="true"/>
          <p:nvPr/>
        </p:nvSpPr>
        <p:spPr>
          <a:xfrm rot="0">
            <a:off x="212278" y="1527041"/>
            <a:ext cx="9329179" cy="331227"/>
          </a:xfrm>
          <a:prstGeom prst="rect">
            <a:avLst/>
          </a:prstGeom>
        </p:spPr>
        <p:txBody>
          <a:bodyPr anchor="t" rtlCol="false" tIns="0" lIns="0" bIns="0" rIns="0">
            <a:spAutoFit/>
          </a:bodyPr>
          <a:lstStyle/>
          <a:p>
            <a:pPr algn="ctr">
              <a:lnSpc>
                <a:spcPts val="2820"/>
              </a:lnSpc>
            </a:pPr>
            <a:r>
              <a:rPr lang="en-US" b="true" sz="1774">
                <a:solidFill>
                  <a:srgbClr val="072E9F"/>
                </a:solidFill>
                <a:latin typeface="Cabin Bold"/>
                <a:ea typeface="Cabin Bold"/>
                <a:cs typeface="Cabin Bold"/>
                <a:sym typeface="Cabin Bold"/>
              </a:rPr>
              <a:t>160 writeups với format JSON mong muốn được generate tự động bằng ChatGPT</a:t>
            </a:r>
          </a:p>
        </p:txBody>
      </p:sp>
      <p:sp>
        <p:nvSpPr>
          <p:cNvPr name="TextBox 26" id="26"/>
          <p:cNvSpPr txBox="true"/>
          <p:nvPr/>
        </p:nvSpPr>
        <p:spPr>
          <a:xfrm rot="0">
            <a:off x="424421" y="1899321"/>
            <a:ext cx="9329179" cy="335670"/>
          </a:xfrm>
          <a:prstGeom prst="rect">
            <a:avLst/>
          </a:prstGeom>
        </p:spPr>
        <p:txBody>
          <a:bodyPr anchor="t" rtlCol="false" tIns="0" lIns="0" bIns="0" rIns="0">
            <a:spAutoFit/>
          </a:bodyPr>
          <a:lstStyle/>
          <a:p>
            <a:pPr algn="l">
              <a:lnSpc>
                <a:spcPts val="2820"/>
              </a:lnSpc>
            </a:pPr>
            <a:r>
              <a:rPr lang="en-US" sz="1774">
                <a:solidFill>
                  <a:srgbClr val="072E9F"/>
                </a:solidFill>
                <a:latin typeface="Cabin"/>
                <a:ea typeface="Cabin"/>
                <a:cs typeface="Cabin"/>
                <a:sym typeface="Cabin"/>
              </a:rPr>
              <a:t>Ví dụ về một mẫu trong số đó.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9753600" cy="73152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210566"/>
                  </a:moveTo>
                  <a:cubicBezTo>
                    <a:pt x="0" y="94234"/>
                    <a:pt x="94234" y="0"/>
                    <a:pt x="210566" y="0"/>
                  </a:cubicBezTo>
                  <a:lnTo>
                    <a:pt x="12794235" y="0"/>
                  </a:lnTo>
                  <a:cubicBezTo>
                    <a:pt x="12910566" y="0"/>
                    <a:pt x="13004800" y="94234"/>
                    <a:pt x="13004800" y="210566"/>
                  </a:cubicBezTo>
                  <a:lnTo>
                    <a:pt x="13004800" y="9543034"/>
                  </a:lnTo>
                  <a:cubicBezTo>
                    <a:pt x="13004800" y="9659365"/>
                    <a:pt x="12910566" y="9753600"/>
                    <a:pt x="12794235" y="9753600"/>
                  </a:cubicBezTo>
                  <a:lnTo>
                    <a:pt x="210566" y="9753600"/>
                  </a:lnTo>
                  <a:cubicBezTo>
                    <a:pt x="94234" y="9753600"/>
                    <a:pt x="0" y="9659366"/>
                    <a:pt x="0" y="9543034"/>
                  </a:cubicBezTo>
                  <a:close/>
                </a:path>
              </a:pathLst>
            </a:custGeom>
            <a:solidFill>
              <a:srgbClr val="FFFFFF"/>
            </a:solidFill>
          </p:spPr>
        </p:sp>
      </p:grpSp>
      <p:grpSp>
        <p:nvGrpSpPr>
          <p:cNvPr name="Group 4" id="4"/>
          <p:cNvGrpSpPr>
            <a:grpSpLocks noChangeAspect="true"/>
          </p:cNvGrpSpPr>
          <p:nvPr/>
        </p:nvGrpSpPr>
        <p:grpSpPr>
          <a:xfrm rot="0">
            <a:off x="8942953" y="33306"/>
            <a:ext cx="776919" cy="776919"/>
            <a:chOff x="0" y="0"/>
            <a:chExt cx="1035893" cy="1035893"/>
          </a:xfrm>
        </p:grpSpPr>
        <p:sp>
          <p:nvSpPr>
            <p:cNvPr name="Freeform 5" id="5" descr="A picture containing object, clock  Description automatically generated"/>
            <p:cNvSpPr/>
            <p:nvPr/>
          </p:nvSpPr>
          <p:spPr>
            <a:xfrm flipH="false" flipV="false" rot="0">
              <a:off x="0" y="0"/>
              <a:ext cx="1035939" cy="1035939"/>
            </a:xfrm>
            <a:custGeom>
              <a:avLst/>
              <a:gdLst/>
              <a:ahLst/>
              <a:cxnLst/>
              <a:rect r="r" b="b" t="t" l="l"/>
              <a:pathLst>
                <a:path h="1035939" w="1035939">
                  <a:moveTo>
                    <a:pt x="0" y="0"/>
                  </a:moveTo>
                  <a:lnTo>
                    <a:pt x="1035939" y="0"/>
                  </a:lnTo>
                  <a:lnTo>
                    <a:pt x="1035939" y="1035939"/>
                  </a:lnTo>
                  <a:lnTo>
                    <a:pt x="0" y="1035939"/>
                  </a:lnTo>
                  <a:lnTo>
                    <a:pt x="0" y="0"/>
                  </a:lnTo>
                  <a:close/>
                </a:path>
              </a:pathLst>
            </a:custGeom>
            <a:blipFill>
              <a:blip r:embed="rId2"/>
              <a:stretch>
                <a:fillRect l="0" t="0" r="4" b="4"/>
              </a:stretch>
            </a:blipFill>
          </p:spPr>
        </p:sp>
      </p:grpSp>
      <p:sp>
        <p:nvSpPr>
          <p:cNvPr name="AutoShape 6" id="6"/>
          <p:cNvSpPr/>
          <p:nvPr/>
        </p:nvSpPr>
        <p:spPr>
          <a:xfrm rot="21352">
            <a:off x="-30575" y="868629"/>
            <a:ext cx="9814749" cy="0"/>
          </a:xfrm>
          <a:prstGeom prst="line">
            <a:avLst/>
          </a:prstGeom>
          <a:ln cap="rnd" w="47625">
            <a:solidFill>
              <a:srgbClr val="1D78FF"/>
            </a:solidFill>
            <a:prstDash val="solid"/>
            <a:headEnd type="none" len="sm" w="sm"/>
            <a:tailEnd type="none" len="sm" w="sm"/>
          </a:ln>
        </p:spPr>
      </p:sp>
      <p:grpSp>
        <p:nvGrpSpPr>
          <p:cNvPr name="Group 7" id="7"/>
          <p:cNvGrpSpPr/>
          <p:nvPr/>
        </p:nvGrpSpPr>
        <p:grpSpPr>
          <a:xfrm rot="0">
            <a:off x="-33730" y="6719961"/>
            <a:ext cx="9821196" cy="595239"/>
            <a:chOff x="0" y="0"/>
            <a:chExt cx="13094928" cy="793653"/>
          </a:xfrm>
        </p:grpSpPr>
        <p:sp>
          <p:nvSpPr>
            <p:cNvPr name="Freeform 8" id="8"/>
            <p:cNvSpPr/>
            <p:nvPr/>
          </p:nvSpPr>
          <p:spPr>
            <a:xfrm flipH="false" flipV="false" rot="0">
              <a:off x="0" y="0"/>
              <a:ext cx="13094970" cy="793623"/>
            </a:xfrm>
            <a:custGeom>
              <a:avLst/>
              <a:gdLst/>
              <a:ahLst/>
              <a:cxnLst/>
              <a:rect r="r" b="b" t="t" l="l"/>
              <a:pathLst>
                <a:path h="793623" w="13094970">
                  <a:moveTo>
                    <a:pt x="0" y="0"/>
                  </a:moveTo>
                  <a:lnTo>
                    <a:pt x="13094970" y="0"/>
                  </a:lnTo>
                  <a:lnTo>
                    <a:pt x="13094970" y="793623"/>
                  </a:lnTo>
                  <a:lnTo>
                    <a:pt x="0" y="793623"/>
                  </a:lnTo>
                  <a:close/>
                </a:path>
              </a:pathLst>
            </a:custGeom>
            <a:solidFill>
              <a:srgbClr val="000000">
                <a:alpha val="65490"/>
              </a:srgbClr>
            </a:solidFill>
          </p:spPr>
        </p:sp>
        <p:sp>
          <p:nvSpPr>
            <p:cNvPr name="TextBox 9" id="9"/>
            <p:cNvSpPr txBox="true"/>
            <p:nvPr/>
          </p:nvSpPr>
          <p:spPr>
            <a:xfrm>
              <a:off x="0" y="-9525"/>
              <a:ext cx="13094928" cy="803178"/>
            </a:xfrm>
            <a:prstGeom prst="rect">
              <a:avLst/>
            </a:prstGeom>
          </p:spPr>
          <p:txBody>
            <a:bodyPr anchor="ctr" rtlCol="false" tIns="50800" lIns="50800" bIns="50800" rIns="50800"/>
            <a:lstStyle/>
            <a:p>
              <a:pPr algn="ctr">
                <a:lnSpc>
                  <a:spcPts val="1535"/>
                </a:lnSpc>
              </a:pPr>
              <a:r>
                <a:rPr lang="en-US" b="true" sz="1279" i="true">
                  <a:solidFill>
                    <a:srgbClr val="FFFFFF"/>
                  </a:solidFill>
                  <a:latin typeface="Arial Nova Bold Italics"/>
                  <a:ea typeface="Arial Nova Bold Italics"/>
                  <a:cs typeface="Arial Nova Bold Italics"/>
                  <a:sym typeface="Arial Nova Bold Italics"/>
                </a:rPr>
                <a:t>Information Security Lab (InSecLab) – Email: inseclab@uit.edu.vn</a:t>
              </a:r>
            </a:p>
            <a:p>
              <a:pPr algn="ctr">
                <a:lnSpc>
                  <a:spcPts val="1535"/>
                </a:lnSpc>
              </a:pPr>
              <a:r>
                <a:rPr lang="en-US" sz="1279">
                  <a:solidFill>
                    <a:srgbClr val="FFFFFF"/>
                  </a:solidFill>
                  <a:latin typeface="Arial Nova"/>
                  <a:ea typeface="Arial Nova"/>
                  <a:cs typeface="Arial Nova"/>
                  <a:sym typeface="Arial Nova"/>
                </a:rPr>
                <a:t>University of Information Technology (UIT), VNU-HCM</a:t>
              </a:r>
            </a:p>
          </p:txBody>
        </p:sp>
      </p:grpSp>
      <p:grpSp>
        <p:nvGrpSpPr>
          <p:cNvPr name="Group 10" id="10"/>
          <p:cNvGrpSpPr/>
          <p:nvPr/>
        </p:nvGrpSpPr>
        <p:grpSpPr>
          <a:xfrm rot="0">
            <a:off x="613026" y="6721758"/>
            <a:ext cx="599618" cy="600215"/>
            <a:chOff x="0" y="0"/>
            <a:chExt cx="799491" cy="800287"/>
          </a:xfrm>
        </p:grpSpPr>
        <p:sp>
          <p:nvSpPr>
            <p:cNvPr name="Freeform 11" id="11"/>
            <p:cNvSpPr/>
            <p:nvPr/>
          </p:nvSpPr>
          <p:spPr>
            <a:xfrm flipH="false" flipV="false" rot="0">
              <a:off x="9017" y="9017"/>
              <a:ext cx="781431" cy="782193"/>
            </a:xfrm>
            <a:custGeom>
              <a:avLst/>
              <a:gdLst/>
              <a:ahLst/>
              <a:cxnLst/>
              <a:rect r="r" b="b" t="t" l="l"/>
              <a:pathLst>
                <a:path h="782193" w="781431">
                  <a:moveTo>
                    <a:pt x="0" y="0"/>
                  </a:moveTo>
                  <a:lnTo>
                    <a:pt x="781431" y="0"/>
                  </a:lnTo>
                  <a:lnTo>
                    <a:pt x="781431" y="782193"/>
                  </a:lnTo>
                  <a:lnTo>
                    <a:pt x="0" y="782193"/>
                  </a:lnTo>
                </a:path>
              </a:pathLst>
            </a:custGeom>
            <a:solidFill>
              <a:srgbClr val="FFFFFF"/>
            </a:solidFill>
          </p:spPr>
        </p:sp>
        <p:sp>
          <p:nvSpPr>
            <p:cNvPr name="Freeform 12" id="12"/>
            <p:cNvSpPr/>
            <p:nvPr/>
          </p:nvSpPr>
          <p:spPr>
            <a:xfrm flipH="false" flipV="false" rot="0">
              <a:off x="9017" y="0"/>
              <a:ext cx="790448" cy="800227"/>
            </a:xfrm>
            <a:custGeom>
              <a:avLst/>
              <a:gdLst/>
              <a:ahLst/>
              <a:cxnLst/>
              <a:rect r="r" b="b" t="t" l="l"/>
              <a:pathLst>
                <a:path h="800227" w="790448">
                  <a:moveTo>
                    <a:pt x="0" y="0"/>
                  </a:moveTo>
                  <a:lnTo>
                    <a:pt x="781431" y="0"/>
                  </a:lnTo>
                  <a:cubicBezTo>
                    <a:pt x="786384" y="0"/>
                    <a:pt x="790448" y="4064"/>
                    <a:pt x="790448" y="9017"/>
                  </a:cubicBezTo>
                  <a:lnTo>
                    <a:pt x="790448" y="791210"/>
                  </a:lnTo>
                  <a:cubicBezTo>
                    <a:pt x="790448" y="796163"/>
                    <a:pt x="786384" y="800227"/>
                    <a:pt x="781431" y="800227"/>
                  </a:cubicBezTo>
                  <a:lnTo>
                    <a:pt x="0" y="800227"/>
                  </a:lnTo>
                  <a:lnTo>
                    <a:pt x="0" y="782193"/>
                  </a:lnTo>
                  <a:lnTo>
                    <a:pt x="781431" y="782193"/>
                  </a:lnTo>
                  <a:lnTo>
                    <a:pt x="781431" y="791210"/>
                  </a:lnTo>
                  <a:lnTo>
                    <a:pt x="772414" y="791210"/>
                  </a:lnTo>
                  <a:lnTo>
                    <a:pt x="772414" y="9017"/>
                  </a:lnTo>
                  <a:lnTo>
                    <a:pt x="781431" y="9017"/>
                  </a:lnTo>
                  <a:lnTo>
                    <a:pt x="781431" y="18034"/>
                  </a:lnTo>
                  <a:lnTo>
                    <a:pt x="0" y="18034"/>
                  </a:lnTo>
                  <a:close/>
                </a:path>
              </a:pathLst>
            </a:custGeom>
            <a:solidFill>
              <a:srgbClr val="303030"/>
            </a:solidFill>
          </p:spPr>
        </p:sp>
      </p:grpSp>
      <p:grpSp>
        <p:nvGrpSpPr>
          <p:cNvPr name="Group 13" id="13"/>
          <p:cNvGrpSpPr/>
          <p:nvPr/>
        </p:nvGrpSpPr>
        <p:grpSpPr>
          <a:xfrm rot="0">
            <a:off x="8836659" y="6730169"/>
            <a:ext cx="561872" cy="585031"/>
            <a:chOff x="0" y="0"/>
            <a:chExt cx="749163" cy="780042"/>
          </a:xfrm>
        </p:grpSpPr>
        <p:sp>
          <p:nvSpPr>
            <p:cNvPr name="Freeform 14" id="14"/>
            <p:cNvSpPr/>
            <p:nvPr/>
          </p:nvSpPr>
          <p:spPr>
            <a:xfrm flipH="false" flipV="false" rot="0">
              <a:off x="0" y="0"/>
              <a:ext cx="749173" cy="780034"/>
            </a:xfrm>
            <a:custGeom>
              <a:avLst/>
              <a:gdLst/>
              <a:ahLst/>
              <a:cxnLst/>
              <a:rect r="r" b="b" t="t" l="l"/>
              <a:pathLst>
                <a:path h="780034" w="749173">
                  <a:moveTo>
                    <a:pt x="0" y="0"/>
                  </a:moveTo>
                  <a:lnTo>
                    <a:pt x="749173" y="0"/>
                  </a:lnTo>
                  <a:lnTo>
                    <a:pt x="749173" y="780034"/>
                  </a:lnTo>
                  <a:lnTo>
                    <a:pt x="0" y="780034"/>
                  </a:lnTo>
                </a:path>
              </a:pathLst>
            </a:custGeom>
            <a:solidFill>
              <a:srgbClr val="FFFFFF"/>
            </a:solidFill>
          </p:spPr>
        </p:sp>
      </p:grpSp>
      <p:grpSp>
        <p:nvGrpSpPr>
          <p:cNvPr name="Group 15" id="15"/>
          <p:cNvGrpSpPr>
            <a:grpSpLocks noChangeAspect="true"/>
          </p:cNvGrpSpPr>
          <p:nvPr/>
        </p:nvGrpSpPr>
        <p:grpSpPr>
          <a:xfrm rot="0">
            <a:off x="8894795" y="6772281"/>
            <a:ext cx="445600" cy="504181"/>
            <a:chOff x="0" y="0"/>
            <a:chExt cx="594133" cy="672242"/>
          </a:xfrm>
        </p:grpSpPr>
        <p:sp>
          <p:nvSpPr>
            <p:cNvPr name="Freeform 16" id="16" descr="A close up of a logo  Description generated with very high confidence"/>
            <p:cNvSpPr/>
            <p:nvPr/>
          </p:nvSpPr>
          <p:spPr>
            <a:xfrm flipH="false" flipV="false" rot="0">
              <a:off x="0" y="0"/>
              <a:ext cx="594106" cy="672211"/>
            </a:xfrm>
            <a:custGeom>
              <a:avLst/>
              <a:gdLst/>
              <a:ahLst/>
              <a:cxnLst/>
              <a:rect r="r" b="b" t="t" l="l"/>
              <a:pathLst>
                <a:path h="672211" w="594106">
                  <a:moveTo>
                    <a:pt x="0" y="0"/>
                  </a:moveTo>
                  <a:lnTo>
                    <a:pt x="594106" y="0"/>
                  </a:lnTo>
                  <a:lnTo>
                    <a:pt x="594106" y="672211"/>
                  </a:lnTo>
                  <a:lnTo>
                    <a:pt x="0" y="672211"/>
                  </a:lnTo>
                  <a:lnTo>
                    <a:pt x="0" y="0"/>
                  </a:lnTo>
                  <a:close/>
                </a:path>
              </a:pathLst>
            </a:custGeom>
            <a:blipFill>
              <a:blip r:embed="rId3"/>
              <a:stretch>
                <a:fillRect l="0" t="0" r="-307705" b="-4"/>
              </a:stretch>
            </a:blipFill>
          </p:spPr>
        </p:sp>
      </p:grpSp>
      <p:grpSp>
        <p:nvGrpSpPr>
          <p:cNvPr name="Group 17" id="17"/>
          <p:cNvGrpSpPr/>
          <p:nvPr/>
        </p:nvGrpSpPr>
        <p:grpSpPr>
          <a:xfrm rot="0">
            <a:off x="181276" y="154287"/>
            <a:ext cx="8761677" cy="544118"/>
            <a:chOff x="0" y="0"/>
            <a:chExt cx="11682236" cy="725491"/>
          </a:xfrm>
        </p:grpSpPr>
        <p:sp>
          <p:nvSpPr>
            <p:cNvPr name="Freeform 18" id="18"/>
            <p:cNvSpPr/>
            <p:nvPr/>
          </p:nvSpPr>
          <p:spPr>
            <a:xfrm flipH="false" flipV="false" rot="0">
              <a:off x="0" y="0"/>
              <a:ext cx="11682236" cy="725491"/>
            </a:xfrm>
            <a:custGeom>
              <a:avLst/>
              <a:gdLst/>
              <a:ahLst/>
              <a:cxnLst/>
              <a:rect r="r" b="b" t="t" l="l"/>
              <a:pathLst>
                <a:path h="725491" w="11682236">
                  <a:moveTo>
                    <a:pt x="0" y="0"/>
                  </a:moveTo>
                  <a:lnTo>
                    <a:pt x="11682236" y="0"/>
                  </a:lnTo>
                  <a:lnTo>
                    <a:pt x="11682236" y="725491"/>
                  </a:lnTo>
                  <a:lnTo>
                    <a:pt x="0" y="725491"/>
                  </a:lnTo>
                  <a:close/>
                </a:path>
              </a:pathLst>
            </a:custGeom>
            <a:solidFill>
              <a:srgbClr val="000000">
                <a:alpha val="0"/>
              </a:srgbClr>
            </a:solidFill>
          </p:spPr>
        </p:sp>
        <p:sp>
          <p:nvSpPr>
            <p:cNvPr name="TextBox 19" id="19"/>
            <p:cNvSpPr txBox="true"/>
            <p:nvPr/>
          </p:nvSpPr>
          <p:spPr>
            <a:xfrm>
              <a:off x="0" y="19050"/>
              <a:ext cx="11682236" cy="706441"/>
            </a:xfrm>
            <a:prstGeom prst="rect">
              <a:avLst/>
            </a:prstGeom>
          </p:spPr>
          <p:txBody>
            <a:bodyPr anchor="ctr" rtlCol="false" tIns="0" lIns="0" bIns="0" rIns="0"/>
            <a:lstStyle/>
            <a:p>
              <a:pPr algn="l">
                <a:lnSpc>
                  <a:spcPts val="3317"/>
                </a:lnSpc>
              </a:pPr>
              <a:r>
                <a:rPr lang="en-US" sz="3071" b="true">
                  <a:solidFill>
                    <a:srgbClr val="4391FF"/>
                  </a:solidFill>
                  <a:latin typeface="Roboto Bold"/>
                  <a:ea typeface="Roboto Bold"/>
                  <a:cs typeface="Roboto Bold"/>
                  <a:sym typeface="Roboto Bold"/>
                </a:rPr>
                <a:t>Motivation</a:t>
              </a:r>
            </a:p>
          </p:txBody>
        </p:sp>
      </p:grpSp>
      <p:grpSp>
        <p:nvGrpSpPr>
          <p:cNvPr name="Group 20" id="20"/>
          <p:cNvGrpSpPr/>
          <p:nvPr/>
        </p:nvGrpSpPr>
        <p:grpSpPr>
          <a:xfrm rot="0">
            <a:off x="619799" y="6733542"/>
            <a:ext cx="586071" cy="581658"/>
            <a:chOff x="0" y="0"/>
            <a:chExt cx="781429" cy="775543"/>
          </a:xfrm>
        </p:grpSpPr>
        <p:sp>
          <p:nvSpPr>
            <p:cNvPr name="Freeform 21" id="21"/>
            <p:cNvSpPr/>
            <p:nvPr/>
          </p:nvSpPr>
          <p:spPr>
            <a:xfrm flipH="false" flipV="false" rot="0">
              <a:off x="0" y="0"/>
              <a:ext cx="781429" cy="775543"/>
            </a:xfrm>
            <a:custGeom>
              <a:avLst/>
              <a:gdLst/>
              <a:ahLst/>
              <a:cxnLst/>
              <a:rect r="r" b="b" t="t" l="l"/>
              <a:pathLst>
                <a:path h="775543" w="781429">
                  <a:moveTo>
                    <a:pt x="0" y="0"/>
                  </a:moveTo>
                  <a:lnTo>
                    <a:pt x="781429" y="0"/>
                  </a:lnTo>
                  <a:lnTo>
                    <a:pt x="781429" y="775543"/>
                  </a:lnTo>
                  <a:lnTo>
                    <a:pt x="0" y="775543"/>
                  </a:lnTo>
                  <a:close/>
                </a:path>
              </a:pathLst>
            </a:custGeom>
            <a:solidFill>
              <a:srgbClr val="000000">
                <a:alpha val="0"/>
              </a:srgbClr>
            </a:solidFill>
          </p:spPr>
        </p:sp>
        <p:sp>
          <p:nvSpPr>
            <p:cNvPr name="TextBox 22" id="22"/>
            <p:cNvSpPr txBox="true"/>
            <p:nvPr/>
          </p:nvSpPr>
          <p:spPr>
            <a:xfrm>
              <a:off x="0" y="-9525"/>
              <a:ext cx="781429" cy="785068"/>
            </a:xfrm>
            <a:prstGeom prst="rect">
              <a:avLst/>
            </a:prstGeom>
          </p:spPr>
          <p:txBody>
            <a:bodyPr anchor="ctr" rtlCol="false" tIns="0" lIns="0" bIns="0" rIns="0"/>
            <a:lstStyle/>
            <a:p>
              <a:pPr algn="ctr">
                <a:lnSpc>
                  <a:spcPts val="1663"/>
                </a:lnSpc>
              </a:pPr>
              <a:r>
                <a:rPr lang="en-US" sz="1386">
                  <a:solidFill>
                    <a:srgbClr val="000000"/>
                  </a:solidFill>
                  <a:latin typeface="Roboto"/>
                  <a:ea typeface="Roboto"/>
                  <a:cs typeface="Roboto"/>
                  <a:sym typeface="Roboto"/>
                </a:rPr>
                <a:t>2</a:t>
              </a:r>
            </a:p>
          </p:txBody>
        </p:sp>
      </p:grpSp>
      <p:sp>
        <p:nvSpPr>
          <p:cNvPr name="TextBox 23" id="23"/>
          <p:cNvSpPr txBox="true"/>
          <p:nvPr/>
        </p:nvSpPr>
        <p:spPr>
          <a:xfrm rot="0">
            <a:off x="621549" y="814336"/>
            <a:ext cx="8311892" cy="2790825"/>
          </a:xfrm>
          <a:prstGeom prst="rect">
            <a:avLst/>
          </a:prstGeom>
        </p:spPr>
        <p:txBody>
          <a:bodyPr anchor="t" rtlCol="false" tIns="0" lIns="0" bIns="0" rIns="0">
            <a:spAutoFit/>
          </a:bodyPr>
          <a:lstStyle/>
          <a:p>
            <a:pPr algn="l" marL="265109" indent="-132554" lvl="1">
              <a:lnSpc>
                <a:spcPts val="2472"/>
              </a:lnSpc>
            </a:pPr>
          </a:p>
          <a:p>
            <a:pPr algn="l" marL="265021" indent="-132511" lvl="1">
              <a:lnSpc>
                <a:spcPts val="2472"/>
              </a:lnSpc>
              <a:buFont typeface="Arial"/>
              <a:buChar char="•"/>
            </a:pPr>
            <a:r>
              <a:rPr lang="en-US" sz="2060">
                <a:solidFill>
                  <a:srgbClr val="000000"/>
                </a:solidFill>
                <a:latin typeface="Arial"/>
                <a:ea typeface="Arial"/>
                <a:cs typeface="Arial"/>
                <a:sym typeface="Arial"/>
              </a:rPr>
              <a:t>Số lượng và mứ</a:t>
            </a:r>
            <a:r>
              <a:rPr lang="en-US" sz="2060">
                <a:solidFill>
                  <a:srgbClr val="000000"/>
                </a:solidFill>
                <a:latin typeface="Arial"/>
                <a:ea typeface="Arial"/>
                <a:cs typeface="Arial"/>
                <a:sym typeface="Arial"/>
              </a:rPr>
              <a:t>c độ tinh vi của các cuộc tấn công mạng ngày càng gia tăng, đặc biệt nhằm vào </a:t>
            </a:r>
            <a:r>
              <a:rPr lang="en-US" b="true" sz="2060">
                <a:solidFill>
                  <a:srgbClr val="000000"/>
                </a:solidFill>
                <a:latin typeface="Arial Bold"/>
                <a:ea typeface="Arial Bold"/>
                <a:cs typeface="Arial Bold"/>
                <a:sym typeface="Arial Bold"/>
              </a:rPr>
              <a:t>ứng dụng web – nơi chứa nhiều dữ liệu nhạy cảm</a:t>
            </a:r>
            <a:r>
              <a:rPr lang="en-US" sz="2060">
                <a:solidFill>
                  <a:srgbClr val="000000"/>
                </a:solidFill>
                <a:latin typeface="Arial"/>
                <a:ea typeface="Arial"/>
                <a:cs typeface="Arial"/>
                <a:sym typeface="Arial"/>
              </a:rPr>
              <a:t> và đóng vai trò trung tâm trong các hoạt động kinh doanh số.</a:t>
            </a:r>
          </a:p>
          <a:p>
            <a:pPr algn="l" marL="265109" indent="-132554" lvl="1">
              <a:lnSpc>
                <a:spcPts val="2472"/>
              </a:lnSpc>
              <a:buFont typeface="Arial"/>
              <a:buChar char="•"/>
            </a:pPr>
            <a:r>
              <a:rPr lang="en-US" sz="2060">
                <a:solidFill>
                  <a:srgbClr val="000000"/>
                </a:solidFill>
                <a:latin typeface="Arial"/>
                <a:ea typeface="Arial"/>
                <a:cs typeface="Arial"/>
                <a:sym typeface="Arial"/>
              </a:rPr>
              <a:t>Các phương pháp </a:t>
            </a:r>
            <a:r>
              <a:rPr lang="en-US" b="true" sz="2060">
                <a:solidFill>
                  <a:srgbClr val="000000"/>
                </a:solidFill>
                <a:latin typeface="Arial Bold"/>
                <a:ea typeface="Arial Bold"/>
                <a:cs typeface="Arial Bold"/>
                <a:sym typeface="Arial Bold"/>
              </a:rPr>
              <a:t>kiểm thử thâm nhập truyền thống</a:t>
            </a:r>
            <a:r>
              <a:rPr lang="en-US" sz="2060">
                <a:solidFill>
                  <a:srgbClr val="000000"/>
                </a:solidFill>
                <a:latin typeface="Arial"/>
                <a:ea typeface="Arial"/>
                <a:cs typeface="Arial"/>
                <a:sym typeface="Arial"/>
              </a:rPr>
              <a:t> còn hạn chế: </a:t>
            </a:r>
            <a:r>
              <a:rPr lang="en-US" b="true" sz="2060">
                <a:solidFill>
                  <a:srgbClr val="000000"/>
                </a:solidFill>
                <a:latin typeface="Arial Bold"/>
                <a:ea typeface="Arial Bold"/>
                <a:cs typeface="Arial Bold"/>
                <a:sym typeface="Arial Bold"/>
              </a:rPr>
              <a:t>tốn thời gian, phụ thuộc </a:t>
            </a:r>
            <a:r>
              <a:rPr lang="en-US" sz="2060">
                <a:solidFill>
                  <a:srgbClr val="000000"/>
                </a:solidFill>
                <a:latin typeface="Arial"/>
                <a:ea typeface="Arial"/>
                <a:cs typeface="Arial"/>
                <a:sym typeface="Arial"/>
              </a:rPr>
              <a:t>nhiều vào chuyên gia và khó thích ứng nhanh trước các mối đe dọa mới.</a:t>
            </a:r>
          </a:p>
          <a:p>
            <a:pPr algn="l" marL="265021" indent="-132511" lvl="1">
              <a:lnSpc>
                <a:spcPts val="2472"/>
              </a:lnSpc>
              <a:buFont typeface="Arial"/>
              <a:buChar char="•"/>
            </a:pPr>
          </a:p>
        </p:txBody>
      </p:sp>
      <p:grpSp>
        <p:nvGrpSpPr>
          <p:cNvPr name="Group 24" id="24"/>
          <p:cNvGrpSpPr>
            <a:grpSpLocks noChangeAspect="true"/>
          </p:cNvGrpSpPr>
          <p:nvPr/>
        </p:nvGrpSpPr>
        <p:grpSpPr>
          <a:xfrm rot="0">
            <a:off x="2001888" y="3650778"/>
            <a:ext cx="5551214" cy="3121503"/>
            <a:chOff x="0" y="0"/>
            <a:chExt cx="7401618" cy="4162004"/>
          </a:xfrm>
        </p:grpSpPr>
        <p:sp>
          <p:nvSpPr>
            <p:cNvPr name="Freeform 25" id="25" descr="HubSpot Full Account Takeover in Bug Bounty | by Omar Hashem | InfoSec  Write-ups"/>
            <p:cNvSpPr/>
            <p:nvPr/>
          </p:nvSpPr>
          <p:spPr>
            <a:xfrm flipH="false" flipV="false" rot="0">
              <a:off x="0" y="0"/>
              <a:ext cx="7401560" cy="4162044"/>
            </a:xfrm>
            <a:custGeom>
              <a:avLst/>
              <a:gdLst/>
              <a:ahLst/>
              <a:cxnLst/>
              <a:rect r="r" b="b" t="t" l="l"/>
              <a:pathLst>
                <a:path h="4162044" w="7401560">
                  <a:moveTo>
                    <a:pt x="0" y="0"/>
                  </a:moveTo>
                  <a:lnTo>
                    <a:pt x="7401560" y="0"/>
                  </a:lnTo>
                  <a:lnTo>
                    <a:pt x="7401560" y="4162044"/>
                  </a:lnTo>
                  <a:lnTo>
                    <a:pt x="0" y="4162044"/>
                  </a:lnTo>
                  <a:lnTo>
                    <a:pt x="0" y="0"/>
                  </a:lnTo>
                  <a:close/>
                </a:path>
              </a:pathLst>
            </a:custGeom>
            <a:blipFill>
              <a:blip r:embed="rId4"/>
              <a:stretch>
                <a:fillRect l="0" t="0" r="0" b="0"/>
              </a:stretch>
            </a:blip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6773"/>
            <a:ext cx="9753600" cy="73152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210566"/>
                  </a:moveTo>
                  <a:cubicBezTo>
                    <a:pt x="0" y="94234"/>
                    <a:pt x="94234" y="0"/>
                    <a:pt x="210566" y="0"/>
                  </a:cubicBezTo>
                  <a:lnTo>
                    <a:pt x="12794235" y="0"/>
                  </a:lnTo>
                  <a:cubicBezTo>
                    <a:pt x="12910566" y="0"/>
                    <a:pt x="13004800" y="94234"/>
                    <a:pt x="13004800" y="210566"/>
                  </a:cubicBezTo>
                  <a:lnTo>
                    <a:pt x="13004800" y="9543034"/>
                  </a:lnTo>
                  <a:cubicBezTo>
                    <a:pt x="13004800" y="9659365"/>
                    <a:pt x="12910566" y="9753600"/>
                    <a:pt x="12794235" y="9753600"/>
                  </a:cubicBezTo>
                  <a:lnTo>
                    <a:pt x="210566" y="9753600"/>
                  </a:lnTo>
                  <a:cubicBezTo>
                    <a:pt x="94234" y="9753600"/>
                    <a:pt x="0" y="9659366"/>
                    <a:pt x="0" y="9543034"/>
                  </a:cubicBezTo>
                  <a:close/>
                </a:path>
              </a:pathLst>
            </a:custGeom>
            <a:solidFill>
              <a:srgbClr val="FFFFFF"/>
            </a:solidFill>
          </p:spPr>
        </p:sp>
      </p:grpSp>
      <p:grpSp>
        <p:nvGrpSpPr>
          <p:cNvPr name="Group 4" id="4"/>
          <p:cNvGrpSpPr>
            <a:grpSpLocks noChangeAspect="true"/>
          </p:cNvGrpSpPr>
          <p:nvPr/>
        </p:nvGrpSpPr>
        <p:grpSpPr>
          <a:xfrm rot="0">
            <a:off x="8942953" y="33306"/>
            <a:ext cx="776919" cy="776919"/>
            <a:chOff x="0" y="0"/>
            <a:chExt cx="1035893" cy="1035893"/>
          </a:xfrm>
        </p:grpSpPr>
        <p:sp>
          <p:nvSpPr>
            <p:cNvPr name="Freeform 5" id="5" descr="A picture containing object, clock  Description automatically generated"/>
            <p:cNvSpPr/>
            <p:nvPr/>
          </p:nvSpPr>
          <p:spPr>
            <a:xfrm flipH="false" flipV="false" rot="0">
              <a:off x="0" y="0"/>
              <a:ext cx="1035939" cy="1035939"/>
            </a:xfrm>
            <a:custGeom>
              <a:avLst/>
              <a:gdLst/>
              <a:ahLst/>
              <a:cxnLst/>
              <a:rect r="r" b="b" t="t" l="l"/>
              <a:pathLst>
                <a:path h="1035939" w="1035939">
                  <a:moveTo>
                    <a:pt x="0" y="0"/>
                  </a:moveTo>
                  <a:lnTo>
                    <a:pt x="1035939" y="0"/>
                  </a:lnTo>
                  <a:lnTo>
                    <a:pt x="1035939" y="1035939"/>
                  </a:lnTo>
                  <a:lnTo>
                    <a:pt x="0" y="1035939"/>
                  </a:lnTo>
                  <a:lnTo>
                    <a:pt x="0" y="0"/>
                  </a:lnTo>
                  <a:close/>
                </a:path>
              </a:pathLst>
            </a:custGeom>
            <a:blipFill>
              <a:blip r:embed="rId3"/>
              <a:stretch>
                <a:fillRect l="0" t="0" r="4" b="4"/>
              </a:stretch>
            </a:blipFill>
          </p:spPr>
        </p:sp>
      </p:grpSp>
      <p:sp>
        <p:nvSpPr>
          <p:cNvPr name="AutoShape 6" id="6"/>
          <p:cNvSpPr/>
          <p:nvPr/>
        </p:nvSpPr>
        <p:spPr>
          <a:xfrm rot="21352">
            <a:off x="-30575" y="868629"/>
            <a:ext cx="9814749" cy="0"/>
          </a:xfrm>
          <a:prstGeom prst="line">
            <a:avLst/>
          </a:prstGeom>
          <a:ln cap="rnd" w="47625">
            <a:solidFill>
              <a:srgbClr val="1D78FF"/>
            </a:solidFill>
            <a:prstDash val="solid"/>
            <a:headEnd type="none" len="sm" w="sm"/>
            <a:tailEnd type="none" len="sm" w="sm"/>
          </a:ln>
        </p:spPr>
      </p:sp>
      <p:grpSp>
        <p:nvGrpSpPr>
          <p:cNvPr name="Group 7" id="7"/>
          <p:cNvGrpSpPr/>
          <p:nvPr/>
        </p:nvGrpSpPr>
        <p:grpSpPr>
          <a:xfrm rot="0">
            <a:off x="-33730" y="6719961"/>
            <a:ext cx="9821196" cy="595239"/>
            <a:chOff x="0" y="0"/>
            <a:chExt cx="13094928" cy="793653"/>
          </a:xfrm>
        </p:grpSpPr>
        <p:sp>
          <p:nvSpPr>
            <p:cNvPr name="Freeform 8" id="8"/>
            <p:cNvSpPr/>
            <p:nvPr/>
          </p:nvSpPr>
          <p:spPr>
            <a:xfrm flipH="false" flipV="false" rot="0">
              <a:off x="0" y="0"/>
              <a:ext cx="13094970" cy="793623"/>
            </a:xfrm>
            <a:custGeom>
              <a:avLst/>
              <a:gdLst/>
              <a:ahLst/>
              <a:cxnLst/>
              <a:rect r="r" b="b" t="t" l="l"/>
              <a:pathLst>
                <a:path h="793623" w="13094970">
                  <a:moveTo>
                    <a:pt x="0" y="0"/>
                  </a:moveTo>
                  <a:lnTo>
                    <a:pt x="13094970" y="0"/>
                  </a:lnTo>
                  <a:lnTo>
                    <a:pt x="13094970" y="793623"/>
                  </a:lnTo>
                  <a:lnTo>
                    <a:pt x="0" y="793623"/>
                  </a:lnTo>
                  <a:close/>
                </a:path>
              </a:pathLst>
            </a:custGeom>
            <a:solidFill>
              <a:srgbClr val="000000">
                <a:alpha val="65490"/>
              </a:srgbClr>
            </a:solidFill>
          </p:spPr>
        </p:sp>
        <p:sp>
          <p:nvSpPr>
            <p:cNvPr name="TextBox 9" id="9"/>
            <p:cNvSpPr txBox="true"/>
            <p:nvPr/>
          </p:nvSpPr>
          <p:spPr>
            <a:xfrm>
              <a:off x="0" y="-9525"/>
              <a:ext cx="13094928" cy="803178"/>
            </a:xfrm>
            <a:prstGeom prst="rect">
              <a:avLst/>
            </a:prstGeom>
          </p:spPr>
          <p:txBody>
            <a:bodyPr anchor="ctr" rtlCol="false" tIns="50800" lIns="50800" bIns="50800" rIns="50800"/>
            <a:lstStyle/>
            <a:p>
              <a:pPr algn="ctr">
                <a:lnSpc>
                  <a:spcPts val="1535"/>
                </a:lnSpc>
              </a:pPr>
              <a:r>
                <a:rPr lang="en-US" b="true" sz="1279" i="true">
                  <a:solidFill>
                    <a:srgbClr val="FFFFFF"/>
                  </a:solidFill>
                  <a:latin typeface="Arial Nova Bold Italics"/>
                  <a:ea typeface="Arial Nova Bold Italics"/>
                  <a:cs typeface="Arial Nova Bold Italics"/>
                  <a:sym typeface="Arial Nova Bold Italics"/>
                </a:rPr>
                <a:t>Information Security Lab (InSecLab) – Email: inseclab@uit.edu.vn</a:t>
              </a:r>
            </a:p>
            <a:p>
              <a:pPr algn="ctr">
                <a:lnSpc>
                  <a:spcPts val="1535"/>
                </a:lnSpc>
              </a:pPr>
              <a:r>
                <a:rPr lang="en-US" sz="1279">
                  <a:solidFill>
                    <a:srgbClr val="FFFFFF"/>
                  </a:solidFill>
                  <a:latin typeface="Arial Nova"/>
                  <a:ea typeface="Arial Nova"/>
                  <a:cs typeface="Arial Nova"/>
                  <a:sym typeface="Arial Nova"/>
                </a:rPr>
                <a:t>University of Information Technology (UIT), VNU-HCM</a:t>
              </a:r>
            </a:p>
          </p:txBody>
        </p:sp>
      </p:grpSp>
      <p:grpSp>
        <p:nvGrpSpPr>
          <p:cNvPr name="Group 10" id="10"/>
          <p:cNvGrpSpPr/>
          <p:nvPr/>
        </p:nvGrpSpPr>
        <p:grpSpPr>
          <a:xfrm rot="0">
            <a:off x="613026" y="6721758"/>
            <a:ext cx="599618" cy="600215"/>
            <a:chOff x="0" y="0"/>
            <a:chExt cx="799491" cy="800287"/>
          </a:xfrm>
        </p:grpSpPr>
        <p:sp>
          <p:nvSpPr>
            <p:cNvPr name="Freeform 11" id="11"/>
            <p:cNvSpPr/>
            <p:nvPr/>
          </p:nvSpPr>
          <p:spPr>
            <a:xfrm flipH="false" flipV="false" rot="0">
              <a:off x="9017" y="9017"/>
              <a:ext cx="781431" cy="782193"/>
            </a:xfrm>
            <a:custGeom>
              <a:avLst/>
              <a:gdLst/>
              <a:ahLst/>
              <a:cxnLst/>
              <a:rect r="r" b="b" t="t" l="l"/>
              <a:pathLst>
                <a:path h="782193" w="781431">
                  <a:moveTo>
                    <a:pt x="0" y="0"/>
                  </a:moveTo>
                  <a:lnTo>
                    <a:pt x="781431" y="0"/>
                  </a:lnTo>
                  <a:lnTo>
                    <a:pt x="781431" y="782193"/>
                  </a:lnTo>
                  <a:lnTo>
                    <a:pt x="0" y="782193"/>
                  </a:lnTo>
                </a:path>
              </a:pathLst>
            </a:custGeom>
            <a:solidFill>
              <a:srgbClr val="FFFFFF"/>
            </a:solidFill>
          </p:spPr>
        </p:sp>
        <p:sp>
          <p:nvSpPr>
            <p:cNvPr name="Freeform 12" id="12"/>
            <p:cNvSpPr/>
            <p:nvPr/>
          </p:nvSpPr>
          <p:spPr>
            <a:xfrm flipH="false" flipV="false" rot="0">
              <a:off x="9017" y="0"/>
              <a:ext cx="790448" cy="800227"/>
            </a:xfrm>
            <a:custGeom>
              <a:avLst/>
              <a:gdLst/>
              <a:ahLst/>
              <a:cxnLst/>
              <a:rect r="r" b="b" t="t" l="l"/>
              <a:pathLst>
                <a:path h="800227" w="790448">
                  <a:moveTo>
                    <a:pt x="0" y="0"/>
                  </a:moveTo>
                  <a:lnTo>
                    <a:pt x="781431" y="0"/>
                  </a:lnTo>
                  <a:cubicBezTo>
                    <a:pt x="786384" y="0"/>
                    <a:pt x="790448" y="4064"/>
                    <a:pt x="790448" y="9017"/>
                  </a:cubicBezTo>
                  <a:lnTo>
                    <a:pt x="790448" y="791210"/>
                  </a:lnTo>
                  <a:cubicBezTo>
                    <a:pt x="790448" y="796163"/>
                    <a:pt x="786384" y="800227"/>
                    <a:pt x="781431" y="800227"/>
                  </a:cubicBezTo>
                  <a:lnTo>
                    <a:pt x="0" y="800227"/>
                  </a:lnTo>
                  <a:lnTo>
                    <a:pt x="0" y="782193"/>
                  </a:lnTo>
                  <a:lnTo>
                    <a:pt x="781431" y="782193"/>
                  </a:lnTo>
                  <a:lnTo>
                    <a:pt x="781431" y="791210"/>
                  </a:lnTo>
                  <a:lnTo>
                    <a:pt x="772414" y="791210"/>
                  </a:lnTo>
                  <a:lnTo>
                    <a:pt x="772414" y="9017"/>
                  </a:lnTo>
                  <a:lnTo>
                    <a:pt x="781431" y="9017"/>
                  </a:lnTo>
                  <a:lnTo>
                    <a:pt x="781431" y="18034"/>
                  </a:lnTo>
                  <a:lnTo>
                    <a:pt x="0" y="18034"/>
                  </a:lnTo>
                  <a:close/>
                </a:path>
              </a:pathLst>
            </a:custGeom>
            <a:solidFill>
              <a:srgbClr val="303030"/>
            </a:solidFill>
          </p:spPr>
        </p:sp>
      </p:grpSp>
      <p:grpSp>
        <p:nvGrpSpPr>
          <p:cNvPr name="Group 13" id="13"/>
          <p:cNvGrpSpPr/>
          <p:nvPr/>
        </p:nvGrpSpPr>
        <p:grpSpPr>
          <a:xfrm rot="0">
            <a:off x="8836659" y="6730169"/>
            <a:ext cx="561872" cy="585031"/>
            <a:chOff x="0" y="0"/>
            <a:chExt cx="749163" cy="780042"/>
          </a:xfrm>
        </p:grpSpPr>
        <p:sp>
          <p:nvSpPr>
            <p:cNvPr name="Freeform 14" id="14"/>
            <p:cNvSpPr/>
            <p:nvPr/>
          </p:nvSpPr>
          <p:spPr>
            <a:xfrm flipH="false" flipV="false" rot="0">
              <a:off x="0" y="0"/>
              <a:ext cx="749173" cy="780034"/>
            </a:xfrm>
            <a:custGeom>
              <a:avLst/>
              <a:gdLst/>
              <a:ahLst/>
              <a:cxnLst/>
              <a:rect r="r" b="b" t="t" l="l"/>
              <a:pathLst>
                <a:path h="780034" w="749173">
                  <a:moveTo>
                    <a:pt x="0" y="0"/>
                  </a:moveTo>
                  <a:lnTo>
                    <a:pt x="749173" y="0"/>
                  </a:lnTo>
                  <a:lnTo>
                    <a:pt x="749173" y="780034"/>
                  </a:lnTo>
                  <a:lnTo>
                    <a:pt x="0" y="780034"/>
                  </a:lnTo>
                </a:path>
              </a:pathLst>
            </a:custGeom>
            <a:solidFill>
              <a:srgbClr val="FFFFFF"/>
            </a:solidFill>
          </p:spPr>
        </p:sp>
      </p:grpSp>
      <p:grpSp>
        <p:nvGrpSpPr>
          <p:cNvPr name="Group 15" id="15"/>
          <p:cNvGrpSpPr>
            <a:grpSpLocks noChangeAspect="true"/>
          </p:cNvGrpSpPr>
          <p:nvPr/>
        </p:nvGrpSpPr>
        <p:grpSpPr>
          <a:xfrm rot="0">
            <a:off x="8894795" y="6772281"/>
            <a:ext cx="445600" cy="504181"/>
            <a:chOff x="0" y="0"/>
            <a:chExt cx="594133" cy="672242"/>
          </a:xfrm>
        </p:grpSpPr>
        <p:sp>
          <p:nvSpPr>
            <p:cNvPr name="Freeform 16" id="16" descr="A close up of a logo  Description generated with very high confidence"/>
            <p:cNvSpPr/>
            <p:nvPr/>
          </p:nvSpPr>
          <p:spPr>
            <a:xfrm flipH="false" flipV="false" rot="0">
              <a:off x="0" y="0"/>
              <a:ext cx="594106" cy="672211"/>
            </a:xfrm>
            <a:custGeom>
              <a:avLst/>
              <a:gdLst/>
              <a:ahLst/>
              <a:cxnLst/>
              <a:rect r="r" b="b" t="t" l="l"/>
              <a:pathLst>
                <a:path h="672211" w="594106">
                  <a:moveTo>
                    <a:pt x="0" y="0"/>
                  </a:moveTo>
                  <a:lnTo>
                    <a:pt x="594106" y="0"/>
                  </a:lnTo>
                  <a:lnTo>
                    <a:pt x="594106" y="672211"/>
                  </a:lnTo>
                  <a:lnTo>
                    <a:pt x="0" y="672211"/>
                  </a:lnTo>
                  <a:lnTo>
                    <a:pt x="0" y="0"/>
                  </a:lnTo>
                  <a:close/>
                </a:path>
              </a:pathLst>
            </a:custGeom>
            <a:blipFill>
              <a:blip r:embed="rId4"/>
              <a:stretch>
                <a:fillRect l="0" t="0" r="-307705" b="-4"/>
              </a:stretch>
            </a:blipFill>
          </p:spPr>
        </p:sp>
      </p:grpSp>
      <p:grpSp>
        <p:nvGrpSpPr>
          <p:cNvPr name="Group 17" id="17"/>
          <p:cNvGrpSpPr/>
          <p:nvPr/>
        </p:nvGrpSpPr>
        <p:grpSpPr>
          <a:xfrm rot="0">
            <a:off x="619799" y="6725344"/>
            <a:ext cx="586071" cy="589856"/>
            <a:chOff x="0" y="0"/>
            <a:chExt cx="781429" cy="786475"/>
          </a:xfrm>
        </p:grpSpPr>
        <p:sp>
          <p:nvSpPr>
            <p:cNvPr name="Freeform 18" id="18"/>
            <p:cNvSpPr/>
            <p:nvPr/>
          </p:nvSpPr>
          <p:spPr>
            <a:xfrm flipH="false" flipV="false" rot="0">
              <a:off x="0" y="0"/>
              <a:ext cx="781429" cy="786475"/>
            </a:xfrm>
            <a:custGeom>
              <a:avLst/>
              <a:gdLst/>
              <a:ahLst/>
              <a:cxnLst/>
              <a:rect r="r" b="b" t="t" l="l"/>
              <a:pathLst>
                <a:path h="786475" w="781429">
                  <a:moveTo>
                    <a:pt x="0" y="0"/>
                  </a:moveTo>
                  <a:lnTo>
                    <a:pt x="781429" y="0"/>
                  </a:lnTo>
                  <a:lnTo>
                    <a:pt x="781429" y="786475"/>
                  </a:lnTo>
                  <a:lnTo>
                    <a:pt x="0" y="786475"/>
                  </a:lnTo>
                  <a:close/>
                </a:path>
              </a:pathLst>
            </a:custGeom>
            <a:solidFill>
              <a:srgbClr val="000000">
                <a:alpha val="0"/>
              </a:srgbClr>
            </a:solidFill>
          </p:spPr>
        </p:sp>
        <p:sp>
          <p:nvSpPr>
            <p:cNvPr name="TextBox 19" id="19"/>
            <p:cNvSpPr txBox="true"/>
            <p:nvPr/>
          </p:nvSpPr>
          <p:spPr>
            <a:xfrm>
              <a:off x="0" y="-9525"/>
              <a:ext cx="781429" cy="796000"/>
            </a:xfrm>
            <a:prstGeom prst="rect">
              <a:avLst/>
            </a:prstGeom>
          </p:spPr>
          <p:txBody>
            <a:bodyPr anchor="ctr" rtlCol="false" tIns="0" lIns="0" bIns="0" rIns="0"/>
            <a:lstStyle/>
            <a:p>
              <a:pPr algn="ctr">
                <a:lnSpc>
                  <a:spcPts val="1663"/>
                </a:lnSpc>
              </a:pPr>
              <a:r>
                <a:rPr lang="en-US" sz="1386">
                  <a:solidFill>
                    <a:srgbClr val="000000"/>
                  </a:solidFill>
                  <a:latin typeface="Roboto"/>
                  <a:ea typeface="Roboto"/>
                  <a:cs typeface="Roboto"/>
                  <a:sym typeface="Roboto"/>
                </a:rPr>
                <a:t>20</a:t>
              </a:r>
            </a:p>
          </p:txBody>
        </p:sp>
      </p:grpSp>
      <p:grpSp>
        <p:nvGrpSpPr>
          <p:cNvPr name="Group 20" id="20"/>
          <p:cNvGrpSpPr/>
          <p:nvPr/>
        </p:nvGrpSpPr>
        <p:grpSpPr>
          <a:xfrm rot="0">
            <a:off x="181276" y="154287"/>
            <a:ext cx="8761677" cy="544118"/>
            <a:chOff x="0" y="0"/>
            <a:chExt cx="11682236" cy="725491"/>
          </a:xfrm>
        </p:grpSpPr>
        <p:sp>
          <p:nvSpPr>
            <p:cNvPr name="Freeform 21" id="21"/>
            <p:cNvSpPr/>
            <p:nvPr/>
          </p:nvSpPr>
          <p:spPr>
            <a:xfrm flipH="false" flipV="false" rot="0">
              <a:off x="0" y="0"/>
              <a:ext cx="11682236" cy="725491"/>
            </a:xfrm>
            <a:custGeom>
              <a:avLst/>
              <a:gdLst/>
              <a:ahLst/>
              <a:cxnLst/>
              <a:rect r="r" b="b" t="t" l="l"/>
              <a:pathLst>
                <a:path h="725491" w="11682236">
                  <a:moveTo>
                    <a:pt x="0" y="0"/>
                  </a:moveTo>
                  <a:lnTo>
                    <a:pt x="11682236" y="0"/>
                  </a:lnTo>
                  <a:lnTo>
                    <a:pt x="11682236" y="725491"/>
                  </a:lnTo>
                  <a:lnTo>
                    <a:pt x="0" y="725491"/>
                  </a:lnTo>
                  <a:close/>
                </a:path>
              </a:pathLst>
            </a:custGeom>
            <a:solidFill>
              <a:srgbClr val="000000">
                <a:alpha val="0"/>
              </a:srgbClr>
            </a:solidFill>
          </p:spPr>
        </p:sp>
        <p:sp>
          <p:nvSpPr>
            <p:cNvPr name="TextBox 22" id="22"/>
            <p:cNvSpPr txBox="true"/>
            <p:nvPr/>
          </p:nvSpPr>
          <p:spPr>
            <a:xfrm>
              <a:off x="0" y="19050"/>
              <a:ext cx="11682236" cy="706441"/>
            </a:xfrm>
            <a:prstGeom prst="rect">
              <a:avLst/>
            </a:prstGeom>
          </p:spPr>
          <p:txBody>
            <a:bodyPr anchor="ctr" rtlCol="false" tIns="0" lIns="0" bIns="0" rIns="0"/>
            <a:lstStyle/>
            <a:p>
              <a:pPr algn="l">
                <a:lnSpc>
                  <a:spcPts val="3110"/>
                </a:lnSpc>
              </a:pPr>
              <a:r>
                <a:rPr lang="en-US" sz="2879" b="true">
                  <a:solidFill>
                    <a:srgbClr val="1D78FF"/>
                  </a:solidFill>
                  <a:latin typeface="Roboto Bold"/>
                  <a:ea typeface="Roboto Bold"/>
                  <a:cs typeface="Roboto Bold"/>
                  <a:sym typeface="Roboto Bold"/>
                </a:rPr>
                <a:t>Dataset</a:t>
              </a:r>
            </a:p>
          </p:txBody>
        </p:sp>
      </p:grpSp>
      <p:sp>
        <p:nvSpPr>
          <p:cNvPr name="TextBox 23" id="23"/>
          <p:cNvSpPr txBox="true"/>
          <p:nvPr/>
        </p:nvSpPr>
        <p:spPr>
          <a:xfrm rot="0">
            <a:off x="181276" y="1089608"/>
            <a:ext cx="5943845" cy="396379"/>
          </a:xfrm>
          <a:prstGeom prst="rect">
            <a:avLst/>
          </a:prstGeom>
        </p:spPr>
        <p:txBody>
          <a:bodyPr anchor="t" rtlCol="false" tIns="0" lIns="0" bIns="0" rIns="0">
            <a:spAutoFit/>
          </a:bodyPr>
          <a:lstStyle/>
          <a:p>
            <a:pPr algn="l">
              <a:lnSpc>
                <a:spcPts val="3121"/>
              </a:lnSpc>
            </a:pPr>
            <a:r>
              <a:rPr lang="en-US" sz="2601" b="true">
                <a:solidFill>
                  <a:srgbClr val="072E9F"/>
                </a:solidFill>
                <a:latin typeface="Cabin Bold"/>
                <a:ea typeface="Cabin Bold"/>
                <a:cs typeface="Cabin Bold"/>
                <a:sym typeface="Cabin Bold"/>
              </a:rPr>
              <a:t>Pentest Writeup Dataset</a:t>
            </a:r>
          </a:p>
        </p:txBody>
      </p:sp>
      <p:sp>
        <p:nvSpPr>
          <p:cNvPr name="TextBox 24" id="24"/>
          <p:cNvSpPr txBox="true"/>
          <p:nvPr/>
        </p:nvSpPr>
        <p:spPr>
          <a:xfrm rot="0">
            <a:off x="390693" y="1577666"/>
            <a:ext cx="9329179" cy="2445777"/>
          </a:xfrm>
          <a:prstGeom prst="rect">
            <a:avLst/>
          </a:prstGeom>
        </p:spPr>
        <p:txBody>
          <a:bodyPr anchor="t" rtlCol="false" tIns="0" lIns="0" bIns="0" rIns="0">
            <a:spAutoFit/>
          </a:bodyPr>
          <a:lstStyle/>
          <a:p>
            <a:pPr algn="l" marL="383035" indent="-191518" lvl="1">
              <a:lnSpc>
                <a:spcPts val="2820"/>
              </a:lnSpc>
              <a:buFont typeface="Arial"/>
              <a:buChar char="•"/>
            </a:pPr>
            <a:r>
              <a:rPr lang="en-US" b="true" sz="1774">
                <a:solidFill>
                  <a:srgbClr val="072E9F"/>
                </a:solidFill>
                <a:latin typeface="Cabin Bold"/>
                <a:ea typeface="Cabin Bold"/>
                <a:cs typeface="Cabin Bold"/>
                <a:sym typeface="Cabin Bold"/>
              </a:rPr>
              <a:t>Tổng hợp các writeup liên quan đến pentest về(gồm các file .pdf và .md)</a:t>
            </a:r>
          </a:p>
          <a:p>
            <a:pPr algn="l" marL="766070" indent="-255357" lvl="2">
              <a:lnSpc>
                <a:spcPts val="2820"/>
              </a:lnSpc>
              <a:buFont typeface="Arial"/>
              <a:buChar char="⚬"/>
            </a:pPr>
            <a:r>
              <a:rPr lang="en-US" b="true" sz="1774">
                <a:solidFill>
                  <a:srgbClr val="072E9F"/>
                </a:solidFill>
                <a:latin typeface="Cabin Bold"/>
                <a:ea typeface="Cabin Bold"/>
                <a:cs typeface="Cabin Bold"/>
                <a:sym typeface="Cabin Bold"/>
              </a:rPr>
              <a:t>https://github.com/The-Viper-One/Pentest-Everything.git</a:t>
            </a:r>
          </a:p>
          <a:p>
            <a:pPr algn="l" marL="766070" indent="-255357" lvl="2">
              <a:lnSpc>
                <a:spcPts val="2820"/>
              </a:lnSpc>
              <a:buFont typeface="Arial"/>
              <a:buChar char="⚬"/>
            </a:pPr>
            <a:r>
              <a:rPr lang="en-US" b="true" sz="1774">
                <a:solidFill>
                  <a:srgbClr val="072E9F"/>
                </a:solidFill>
                <a:latin typeface="Cabin Bold"/>
                <a:ea typeface="Cabin Bold"/>
                <a:cs typeface="Cabin Bold"/>
                <a:sym typeface="Cabin Bold"/>
              </a:rPr>
              <a:t>https://github.com/a-rey/writeups.git</a:t>
            </a:r>
          </a:p>
          <a:p>
            <a:pPr algn="l" marL="766070" indent="-255357" lvl="2">
              <a:lnSpc>
                <a:spcPts val="2820"/>
              </a:lnSpc>
              <a:buFont typeface="Arial"/>
              <a:buChar char="⚬"/>
            </a:pPr>
            <a:r>
              <a:rPr lang="en-US" b="true" sz="1774">
                <a:solidFill>
                  <a:srgbClr val="072E9F"/>
                </a:solidFill>
                <a:latin typeface="Cabin Bold"/>
                <a:ea typeface="Cabin Bold"/>
                <a:cs typeface="Cabin Bold"/>
                <a:sym typeface="Cabin Bold"/>
              </a:rPr>
              <a:t>https://github.com/juliocesarfort/public-pentesting-reports.git</a:t>
            </a:r>
          </a:p>
          <a:p>
            <a:pPr algn="l" marL="766070" indent="-255357" lvl="2">
              <a:lnSpc>
                <a:spcPts val="2820"/>
              </a:lnSpc>
              <a:buFont typeface="Arial"/>
              <a:buChar char="⚬"/>
            </a:pPr>
            <a:r>
              <a:rPr lang="en-US" b="true" sz="1774">
                <a:solidFill>
                  <a:srgbClr val="072E9F"/>
                </a:solidFill>
                <a:latin typeface="Cabin Bold"/>
                <a:ea typeface="Cabin Bold"/>
                <a:cs typeface="Cabin Bold"/>
                <a:sym typeface="Cabin Bold"/>
              </a:rPr>
              <a:t>https://github.com/udaypali/CTF-Writeups.git</a:t>
            </a:r>
          </a:p>
          <a:p>
            <a:pPr algn="l" marL="383035" indent="-191518" lvl="1">
              <a:lnSpc>
                <a:spcPts val="2820"/>
              </a:lnSpc>
              <a:buFont typeface="Arial"/>
              <a:buChar char="•"/>
            </a:pPr>
            <a:r>
              <a:rPr lang="en-US" b="true" sz="1774">
                <a:solidFill>
                  <a:srgbClr val="072E9F"/>
                </a:solidFill>
                <a:latin typeface="Cabin Bold"/>
                <a:ea typeface="Cabin Bold"/>
                <a:cs typeface="Cabin Bold"/>
                <a:sym typeface="Cabin Bold"/>
              </a:rPr>
              <a:t>Tổng cộng 497 file writeup</a:t>
            </a:r>
          </a:p>
          <a:p>
            <a:pPr algn="l">
              <a:lnSpc>
                <a:spcPts val="2820"/>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9753600" cy="73152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210566"/>
                  </a:moveTo>
                  <a:cubicBezTo>
                    <a:pt x="0" y="94234"/>
                    <a:pt x="94234" y="0"/>
                    <a:pt x="210566" y="0"/>
                  </a:cubicBezTo>
                  <a:lnTo>
                    <a:pt x="12794235" y="0"/>
                  </a:lnTo>
                  <a:cubicBezTo>
                    <a:pt x="12910566" y="0"/>
                    <a:pt x="13004800" y="94234"/>
                    <a:pt x="13004800" y="210566"/>
                  </a:cubicBezTo>
                  <a:lnTo>
                    <a:pt x="13004800" y="9543034"/>
                  </a:lnTo>
                  <a:cubicBezTo>
                    <a:pt x="13004800" y="9659365"/>
                    <a:pt x="12910566" y="9753600"/>
                    <a:pt x="12794235" y="9753600"/>
                  </a:cubicBezTo>
                  <a:lnTo>
                    <a:pt x="210566" y="9753600"/>
                  </a:lnTo>
                  <a:cubicBezTo>
                    <a:pt x="94234" y="9753600"/>
                    <a:pt x="0" y="9659366"/>
                    <a:pt x="0" y="9543034"/>
                  </a:cubicBezTo>
                  <a:close/>
                </a:path>
              </a:pathLst>
            </a:custGeom>
            <a:solidFill>
              <a:srgbClr val="FFFFFF"/>
            </a:solidFill>
          </p:spPr>
        </p:sp>
      </p:grpSp>
      <p:grpSp>
        <p:nvGrpSpPr>
          <p:cNvPr name="Group 4" id="4"/>
          <p:cNvGrpSpPr>
            <a:grpSpLocks noChangeAspect="true"/>
          </p:cNvGrpSpPr>
          <p:nvPr/>
        </p:nvGrpSpPr>
        <p:grpSpPr>
          <a:xfrm rot="0">
            <a:off x="8942953" y="33306"/>
            <a:ext cx="776919" cy="776919"/>
            <a:chOff x="0" y="0"/>
            <a:chExt cx="1035893" cy="1035893"/>
          </a:xfrm>
        </p:grpSpPr>
        <p:sp>
          <p:nvSpPr>
            <p:cNvPr name="Freeform 5" id="5" descr="A picture containing object, clock  Description automatically generated"/>
            <p:cNvSpPr/>
            <p:nvPr/>
          </p:nvSpPr>
          <p:spPr>
            <a:xfrm flipH="false" flipV="false" rot="0">
              <a:off x="0" y="0"/>
              <a:ext cx="1035939" cy="1035939"/>
            </a:xfrm>
            <a:custGeom>
              <a:avLst/>
              <a:gdLst/>
              <a:ahLst/>
              <a:cxnLst/>
              <a:rect r="r" b="b" t="t" l="l"/>
              <a:pathLst>
                <a:path h="1035939" w="1035939">
                  <a:moveTo>
                    <a:pt x="0" y="0"/>
                  </a:moveTo>
                  <a:lnTo>
                    <a:pt x="1035939" y="0"/>
                  </a:lnTo>
                  <a:lnTo>
                    <a:pt x="1035939" y="1035939"/>
                  </a:lnTo>
                  <a:lnTo>
                    <a:pt x="0" y="1035939"/>
                  </a:lnTo>
                  <a:lnTo>
                    <a:pt x="0" y="0"/>
                  </a:lnTo>
                  <a:close/>
                </a:path>
              </a:pathLst>
            </a:custGeom>
            <a:blipFill>
              <a:blip r:embed="rId2"/>
              <a:stretch>
                <a:fillRect l="0" t="0" r="4" b="4"/>
              </a:stretch>
            </a:blipFill>
          </p:spPr>
        </p:sp>
      </p:grpSp>
      <p:sp>
        <p:nvSpPr>
          <p:cNvPr name="AutoShape 6" id="6"/>
          <p:cNvSpPr/>
          <p:nvPr/>
        </p:nvSpPr>
        <p:spPr>
          <a:xfrm rot="21352">
            <a:off x="-30575" y="868629"/>
            <a:ext cx="9814749" cy="0"/>
          </a:xfrm>
          <a:prstGeom prst="line">
            <a:avLst/>
          </a:prstGeom>
          <a:ln cap="rnd" w="47625">
            <a:solidFill>
              <a:srgbClr val="1D78FF"/>
            </a:solidFill>
            <a:prstDash val="solid"/>
            <a:headEnd type="none" len="sm" w="sm"/>
            <a:tailEnd type="none" len="sm" w="sm"/>
          </a:ln>
        </p:spPr>
      </p:sp>
      <p:grpSp>
        <p:nvGrpSpPr>
          <p:cNvPr name="Group 7" id="7"/>
          <p:cNvGrpSpPr/>
          <p:nvPr/>
        </p:nvGrpSpPr>
        <p:grpSpPr>
          <a:xfrm rot="0">
            <a:off x="-33730" y="6719961"/>
            <a:ext cx="9821196" cy="595239"/>
            <a:chOff x="0" y="0"/>
            <a:chExt cx="13094928" cy="793653"/>
          </a:xfrm>
        </p:grpSpPr>
        <p:sp>
          <p:nvSpPr>
            <p:cNvPr name="Freeform 8" id="8"/>
            <p:cNvSpPr/>
            <p:nvPr/>
          </p:nvSpPr>
          <p:spPr>
            <a:xfrm flipH="false" flipV="false" rot="0">
              <a:off x="0" y="0"/>
              <a:ext cx="13094970" cy="793623"/>
            </a:xfrm>
            <a:custGeom>
              <a:avLst/>
              <a:gdLst/>
              <a:ahLst/>
              <a:cxnLst/>
              <a:rect r="r" b="b" t="t" l="l"/>
              <a:pathLst>
                <a:path h="793623" w="13094970">
                  <a:moveTo>
                    <a:pt x="0" y="0"/>
                  </a:moveTo>
                  <a:lnTo>
                    <a:pt x="13094970" y="0"/>
                  </a:lnTo>
                  <a:lnTo>
                    <a:pt x="13094970" y="793623"/>
                  </a:lnTo>
                  <a:lnTo>
                    <a:pt x="0" y="793623"/>
                  </a:lnTo>
                  <a:close/>
                </a:path>
              </a:pathLst>
            </a:custGeom>
            <a:solidFill>
              <a:srgbClr val="000000">
                <a:alpha val="65490"/>
              </a:srgbClr>
            </a:solidFill>
          </p:spPr>
        </p:sp>
        <p:sp>
          <p:nvSpPr>
            <p:cNvPr name="TextBox 9" id="9"/>
            <p:cNvSpPr txBox="true"/>
            <p:nvPr/>
          </p:nvSpPr>
          <p:spPr>
            <a:xfrm>
              <a:off x="0" y="-9525"/>
              <a:ext cx="13094928" cy="803178"/>
            </a:xfrm>
            <a:prstGeom prst="rect">
              <a:avLst/>
            </a:prstGeom>
          </p:spPr>
          <p:txBody>
            <a:bodyPr anchor="ctr" rtlCol="false" tIns="50800" lIns="50800" bIns="50800" rIns="50800"/>
            <a:lstStyle/>
            <a:p>
              <a:pPr algn="ctr">
                <a:lnSpc>
                  <a:spcPts val="1535"/>
                </a:lnSpc>
              </a:pPr>
              <a:r>
                <a:rPr lang="en-US" b="true" sz="1279" i="true">
                  <a:solidFill>
                    <a:srgbClr val="FFFFFF"/>
                  </a:solidFill>
                  <a:latin typeface="Arial Nova Bold Italics"/>
                  <a:ea typeface="Arial Nova Bold Italics"/>
                  <a:cs typeface="Arial Nova Bold Italics"/>
                  <a:sym typeface="Arial Nova Bold Italics"/>
                </a:rPr>
                <a:t>Information Security Lab (InSecLab) – Email: inseclab@uit.edu.vn</a:t>
              </a:r>
            </a:p>
            <a:p>
              <a:pPr algn="ctr">
                <a:lnSpc>
                  <a:spcPts val="1535"/>
                </a:lnSpc>
              </a:pPr>
              <a:r>
                <a:rPr lang="en-US" sz="1279">
                  <a:solidFill>
                    <a:srgbClr val="FFFFFF"/>
                  </a:solidFill>
                  <a:latin typeface="Arial Nova"/>
                  <a:ea typeface="Arial Nova"/>
                  <a:cs typeface="Arial Nova"/>
                  <a:sym typeface="Arial Nova"/>
                </a:rPr>
                <a:t>University of Information Technology (UIT), VNU-HCM</a:t>
              </a:r>
            </a:p>
          </p:txBody>
        </p:sp>
      </p:grpSp>
      <p:grpSp>
        <p:nvGrpSpPr>
          <p:cNvPr name="Group 10" id="10"/>
          <p:cNvGrpSpPr/>
          <p:nvPr/>
        </p:nvGrpSpPr>
        <p:grpSpPr>
          <a:xfrm rot="0">
            <a:off x="613026" y="6721758"/>
            <a:ext cx="599618" cy="600215"/>
            <a:chOff x="0" y="0"/>
            <a:chExt cx="799491" cy="800287"/>
          </a:xfrm>
        </p:grpSpPr>
        <p:sp>
          <p:nvSpPr>
            <p:cNvPr name="Freeform 11" id="11"/>
            <p:cNvSpPr/>
            <p:nvPr/>
          </p:nvSpPr>
          <p:spPr>
            <a:xfrm flipH="false" flipV="false" rot="0">
              <a:off x="9017" y="9017"/>
              <a:ext cx="781431" cy="782193"/>
            </a:xfrm>
            <a:custGeom>
              <a:avLst/>
              <a:gdLst/>
              <a:ahLst/>
              <a:cxnLst/>
              <a:rect r="r" b="b" t="t" l="l"/>
              <a:pathLst>
                <a:path h="782193" w="781431">
                  <a:moveTo>
                    <a:pt x="0" y="0"/>
                  </a:moveTo>
                  <a:lnTo>
                    <a:pt x="781431" y="0"/>
                  </a:lnTo>
                  <a:lnTo>
                    <a:pt x="781431" y="782193"/>
                  </a:lnTo>
                  <a:lnTo>
                    <a:pt x="0" y="782193"/>
                  </a:lnTo>
                </a:path>
              </a:pathLst>
            </a:custGeom>
            <a:solidFill>
              <a:srgbClr val="FFFFFF"/>
            </a:solidFill>
          </p:spPr>
        </p:sp>
        <p:sp>
          <p:nvSpPr>
            <p:cNvPr name="Freeform 12" id="12"/>
            <p:cNvSpPr/>
            <p:nvPr/>
          </p:nvSpPr>
          <p:spPr>
            <a:xfrm flipH="false" flipV="false" rot="0">
              <a:off x="9017" y="0"/>
              <a:ext cx="790448" cy="800227"/>
            </a:xfrm>
            <a:custGeom>
              <a:avLst/>
              <a:gdLst/>
              <a:ahLst/>
              <a:cxnLst/>
              <a:rect r="r" b="b" t="t" l="l"/>
              <a:pathLst>
                <a:path h="800227" w="790448">
                  <a:moveTo>
                    <a:pt x="0" y="0"/>
                  </a:moveTo>
                  <a:lnTo>
                    <a:pt x="781431" y="0"/>
                  </a:lnTo>
                  <a:cubicBezTo>
                    <a:pt x="786384" y="0"/>
                    <a:pt x="790448" y="4064"/>
                    <a:pt x="790448" y="9017"/>
                  </a:cubicBezTo>
                  <a:lnTo>
                    <a:pt x="790448" y="791210"/>
                  </a:lnTo>
                  <a:cubicBezTo>
                    <a:pt x="790448" y="796163"/>
                    <a:pt x="786384" y="800227"/>
                    <a:pt x="781431" y="800227"/>
                  </a:cubicBezTo>
                  <a:lnTo>
                    <a:pt x="0" y="800227"/>
                  </a:lnTo>
                  <a:lnTo>
                    <a:pt x="0" y="782193"/>
                  </a:lnTo>
                  <a:lnTo>
                    <a:pt x="781431" y="782193"/>
                  </a:lnTo>
                  <a:lnTo>
                    <a:pt x="781431" y="791210"/>
                  </a:lnTo>
                  <a:lnTo>
                    <a:pt x="772414" y="791210"/>
                  </a:lnTo>
                  <a:lnTo>
                    <a:pt x="772414" y="9017"/>
                  </a:lnTo>
                  <a:lnTo>
                    <a:pt x="781431" y="9017"/>
                  </a:lnTo>
                  <a:lnTo>
                    <a:pt x="781431" y="18034"/>
                  </a:lnTo>
                  <a:lnTo>
                    <a:pt x="0" y="18034"/>
                  </a:lnTo>
                  <a:close/>
                </a:path>
              </a:pathLst>
            </a:custGeom>
            <a:solidFill>
              <a:srgbClr val="303030"/>
            </a:solidFill>
          </p:spPr>
        </p:sp>
      </p:grpSp>
      <p:grpSp>
        <p:nvGrpSpPr>
          <p:cNvPr name="Group 13" id="13"/>
          <p:cNvGrpSpPr/>
          <p:nvPr/>
        </p:nvGrpSpPr>
        <p:grpSpPr>
          <a:xfrm rot="0">
            <a:off x="8836659" y="6730169"/>
            <a:ext cx="561872" cy="585031"/>
            <a:chOff x="0" y="0"/>
            <a:chExt cx="749163" cy="780042"/>
          </a:xfrm>
        </p:grpSpPr>
        <p:sp>
          <p:nvSpPr>
            <p:cNvPr name="Freeform 14" id="14"/>
            <p:cNvSpPr/>
            <p:nvPr/>
          </p:nvSpPr>
          <p:spPr>
            <a:xfrm flipH="false" flipV="false" rot="0">
              <a:off x="0" y="0"/>
              <a:ext cx="749173" cy="780034"/>
            </a:xfrm>
            <a:custGeom>
              <a:avLst/>
              <a:gdLst/>
              <a:ahLst/>
              <a:cxnLst/>
              <a:rect r="r" b="b" t="t" l="l"/>
              <a:pathLst>
                <a:path h="780034" w="749173">
                  <a:moveTo>
                    <a:pt x="0" y="0"/>
                  </a:moveTo>
                  <a:lnTo>
                    <a:pt x="749173" y="0"/>
                  </a:lnTo>
                  <a:lnTo>
                    <a:pt x="749173" y="780034"/>
                  </a:lnTo>
                  <a:lnTo>
                    <a:pt x="0" y="780034"/>
                  </a:lnTo>
                </a:path>
              </a:pathLst>
            </a:custGeom>
            <a:solidFill>
              <a:srgbClr val="FFFFFF"/>
            </a:solidFill>
          </p:spPr>
        </p:sp>
      </p:grpSp>
      <p:grpSp>
        <p:nvGrpSpPr>
          <p:cNvPr name="Group 15" id="15"/>
          <p:cNvGrpSpPr>
            <a:grpSpLocks noChangeAspect="true"/>
          </p:cNvGrpSpPr>
          <p:nvPr/>
        </p:nvGrpSpPr>
        <p:grpSpPr>
          <a:xfrm rot="0">
            <a:off x="8894795" y="6772281"/>
            <a:ext cx="445600" cy="504181"/>
            <a:chOff x="0" y="0"/>
            <a:chExt cx="594133" cy="672242"/>
          </a:xfrm>
        </p:grpSpPr>
        <p:sp>
          <p:nvSpPr>
            <p:cNvPr name="Freeform 16" id="16" descr="A close up of a logo  Description generated with very high confidence"/>
            <p:cNvSpPr/>
            <p:nvPr/>
          </p:nvSpPr>
          <p:spPr>
            <a:xfrm flipH="false" flipV="false" rot="0">
              <a:off x="0" y="0"/>
              <a:ext cx="594106" cy="672211"/>
            </a:xfrm>
            <a:custGeom>
              <a:avLst/>
              <a:gdLst/>
              <a:ahLst/>
              <a:cxnLst/>
              <a:rect r="r" b="b" t="t" l="l"/>
              <a:pathLst>
                <a:path h="672211" w="594106">
                  <a:moveTo>
                    <a:pt x="0" y="0"/>
                  </a:moveTo>
                  <a:lnTo>
                    <a:pt x="594106" y="0"/>
                  </a:lnTo>
                  <a:lnTo>
                    <a:pt x="594106" y="672211"/>
                  </a:lnTo>
                  <a:lnTo>
                    <a:pt x="0" y="672211"/>
                  </a:lnTo>
                  <a:lnTo>
                    <a:pt x="0" y="0"/>
                  </a:lnTo>
                  <a:close/>
                </a:path>
              </a:pathLst>
            </a:custGeom>
            <a:blipFill>
              <a:blip r:embed="rId3"/>
              <a:stretch>
                <a:fillRect l="0" t="0" r="-307705" b="-4"/>
              </a:stretch>
            </a:blipFill>
          </p:spPr>
        </p:sp>
      </p:grpSp>
      <p:grpSp>
        <p:nvGrpSpPr>
          <p:cNvPr name="Group 17" id="17"/>
          <p:cNvGrpSpPr/>
          <p:nvPr/>
        </p:nvGrpSpPr>
        <p:grpSpPr>
          <a:xfrm rot="0">
            <a:off x="619799" y="6733542"/>
            <a:ext cx="586071" cy="581658"/>
            <a:chOff x="0" y="0"/>
            <a:chExt cx="781429" cy="775543"/>
          </a:xfrm>
        </p:grpSpPr>
        <p:sp>
          <p:nvSpPr>
            <p:cNvPr name="Freeform 18" id="18"/>
            <p:cNvSpPr/>
            <p:nvPr/>
          </p:nvSpPr>
          <p:spPr>
            <a:xfrm flipH="false" flipV="false" rot="0">
              <a:off x="0" y="0"/>
              <a:ext cx="781429" cy="775543"/>
            </a:xfrm>
            <a:custGeom>
              <a:avLst/>
              <a:gdLst/>
              <a:ahLst/>
              <a:cxnLst/>
              <a:rect r="r" b="b" t="t" l="l"/>
              <a:pathLst>
                <a:path h="775543" w="781429">
                  <a:moveTo>
                    <a:pt x="0" y="0"/>
                  </a:moveTo>
                  <a:lnTo>
                    <a:pt x="781429" y="0"/>
                  </a:lnTo>
                  <a:lnTo>
                    <a:pt x="781429" y="775543"/>
                  </a:lnTo>
                  <a:lnTo>
                    <a:pt x="0" y="775543"/>
                  </a:lnTo>
                  <a:close/>
                </a:path>
              </a:pathLst>
            </a:custGeom>
            <a:solidFill>
              <a:srgbClr val="000000">
                <a:alpha val="0"/>
              </a:srgbClr>
            </a:solidFill>
          </p:spPr>
        </p:sp>
        <p:sp>
          <p:nvSpPr>
            <p:cNvPr name="TextBox 19" id="19"/>
            <p:cNvSpPr txBox="true"/>
            <p:nvPr/>
          </p:nvSpPr>
          <p:spPr>
            <a:xfrm>
              <a:off x="0" y="-9525"/>
              <a:ext cx="781429" cy="785068"/>
            </a:xfrm>
            <a:prstGeom prst="rect">
              <a:avLst/>
            </a:prstGeom>
          </p:spPr>
          <p:txBody>
            <a:bodyPr anchor="ctr" rtlCol="false" tIns="0" lIns="0" bIns="0" rIns="0"/>
            <a:lstStyle/>
            <a:p>
              <a:pPr algn="ctr">
                <a:lnSpc>
                  <a:spcPts val="1663"/>
                </a:lnSpc>
              </a:pPr>
              <a:r>
                <a:rPr lang="en-US" sz="1386">
                  <a:solidFill>
                    <a:srgbClr val="000000"/>
                  </a:solidFill>
                  <a:latin typeface="Roboto"/>
                  <a:ea typeface="Roboto"/>
                  <a:cs typeface="Roboto"/>
                  <a:sym typeface="Roboto"/>
                </a:rPr>
                <a:t>21</a:t>
              </a:r>
            </a:p>
          </p:txBody>
        </p:sp>
      </p:grpSp>
      <p:grpSp>
        <p:nvGrpSpPr>
          <p:cNvPr name="Group 20" id="20"/>
          <p:cNvGrpSpPr/>
          <p:nvPr/>
        </p:nvGrpSpPr>
        <p:grpSpPr>
          <a:xfrm rot="0">
            <a:off x="181276" y="154287"/>
            <a:ext cx="8761677" cy="544118"/>
            <a:chOff x="0" y="0"/>
            <a:chExt cx="11682236" cy="725491"/>
          </a:xfrm>
        </p:grpSpPr>
        <p:sp>
          <p:nvSpPr>
            <p:cNvPr name="Freeform 21" id="21"/>
            <p:cNvSpPr/>
            <p:nvPr/>
          </p:nvSpPr>
          <p:spPr>
            <a:xfrm flipH="false" flipV="false" rot="0">
              <a:off x="0" y="0"/>
              <a:ext cx="11682236" cy="725491"/>
            </a:xfrm>
            <a:custGeom>
              <a:avLst/>
              <a:gdLst/>
              <a:ahLst/>
              <a:cxnLst/>
              <a:rect r="r" b="b" t="t" l="l"/>
              <a:pathLst>
                <a:path h="725491" w="11682236">
                  <a:moveTo>
                    <a:pt x="0" y="0"/>
                  </a:moveTo>
                  <a:lnTo>
                    <a:pt x="11682236" y="0"/>
                  </a:lnTo>
                  <a:lnTo>
                    <a:pt x="11682236" y="725491"/>
                  </a:lnTo>
                  <a:lnTo>
                    <a:pt x="0" y="725491"/>
                  </a:lnTo>
                  <a:close/>
                </a:path>
              </a:pathLst>
            </a:custGeom>
            <a:solidFill>
              <a:srgbClr val="000000">
                <a:alpha val="0"/>
              </a:srgbClr>
            </a:solidFill>
          </p:spPr>
        </p:sp>
        <p:sp>
          <p:nvSpPr>
            <p:cNvPr name="TextBox 22" id="22"/>
            <p:cNvSpPr txBox="true"/>
            <p:nvPr/>
          </p:nvSpPr>
          <p:spPr>
            <a:xfrm>
              <a:off x="0" y="-38100"/>
              <a:ext cx="11682236" cy="763591"/>
            </a:xfrm>
            <a:prstGeom prst="rect">
              <a:avLst/>
            </a:prstGeom>
          </p:spPr>
          <p:txBody>
            <a:bodyPr anchor="ctr" rtlCol="false" tIns="0" lIns="0" bIns="0" rIns="0"/>
            <a:lstStyle/>
            <a:p>
              <a:pPr algn="l">
                <a:lnSpc>
                  <a:spcPts val="3110"/>
                </a:lnSpc>
              </a:pPr>
              <a:r>
                <a:rPr lang="en-US" sz="2879" b="true">
                  <a:solidFill>
                    <a:srgbClr val="1D78FF"/>
                  </a:solidFill>
                  <a:latin typeface="Arial Bold"/>
                  <a:ea typeface="Arial Bold"/>
                  <a:cs typeface="Arial Bold"/>
                  <a:sym typeface="Arial Bold"/>
                </a:rPr>
                <a:t>Tích hợp Multi Agent System vào VulnBot</a:t>
              </a:r>
            </a:p>
          </p:txBody>
        </p:sp>
      </p:grpSp>
      <p:sp>
        <p:nvSpPr>
          <p:cNvPr name="Freeform 23" id="23"/>
          <p:cNvSpPr/>
          <p:nvPr/>
        </p:nvSpPr>
        <p:spPr>
          <a:xfrm flipH="false" flipV="false" rot="0">
            <a:off x="0" y="1615393"/>
            <a:ext cx="9787466" cy="4084414"/>
          </a:xfrm>
          <a:custGeom>
            <a:avLst/>
            <a:gdLst/>
            <a:ahLst/>
            <a:cxnLst/>
            <a:rect r="r" b="b" t="t" l="l"/>
            <a:pathLst>
              <a:path h="4084414" w="9787466">
                <a:moveTo>
                  <a:pt x="0" y="0"/>
                </a:moveTo>
                <a:lnTo>
                  <a:pt x="9787466" y="0"/>
                </a:lnTo>
                <a:lnTo>
                  <a:pt x="9787466" y="4084414"/>
                </a:lnTo>
                <a:lnTo>
                  <a:pt x="0" y="4084414"/>
                </a:lnTo>
                <a:lnTo>
                  <a:pt x="0" y="0"/>
                </a:lnTo>
                <a:close/>
              </a:path>
            </a:pathLst>
          </a:custGeom>
          <a:blipFill>
            <a:blip r:embed="rId4"/>
            <a:stretch>
              <a:fillRect l="0" t="-347" r="0" b="-347"/>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9753600" cy="73152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210566"/>
                  </a:moveTo>
                  <a:cubicBezTo>
                    <a:pt x="0" y="94234"/>
                    <a:pt x="94234" y="0"/>
                    <a:pt x="210566" y="0"/>
                  </a:cubicBezTo>
                  <a:lnTo>
                    <a:pt x="12794235" y="0"/>
                  </a:lnTo>
                  <a:cubicBezTo>
                    <a:pt x="12910566" y="0"/>
                    <a:pt x="13004800" y="94234"/>
                    <a:pt x="13004800" y="210566"/>
                  </a:cubicBezTo>
                  <a:lnTo>
                    <a:pt x="13004800" y="9543034"/>
                  </a:lnTo>
                  <a:cubicBezTo>
                    <a:pt x="13004800" y="9659365"/>
                    <a:pt x="12910566" y="9753600"/>
                    <a:pt x="12794235" y="9753600"/>
                  </a:cubicBezTo>
                  <a:lnTo>
                    <a:pt x="210566" y="9753600"/>
                  </a:lnTo>
                  <a:cubicBezTo>
                    <a:pt x="94234" y="9753600"/>
                    <a:pt x="0" y="9659366"/>
                    <a:pt x="0" y="9543034"/>
                  </a:cubicBezTo>
                  <a:close/>
                </a:path>
              </a:pathLst>
            </a:custGeom>
            <a:solidFill>
              <a:srgbClr val="FFFFFF"/>
            </a:solidFill>
          </p:spPr>
        </p:sp>
      </p:grpSp>
      <p:grpSp>
        <p:nvGrpSpPr>
          <p:cNvPr name="Group 4" id="4"/>
          <p:cNvGrpSpPr>
            <a:grpSpLocks noChangeAspect="true"/>
          </p:cNvGrpSpPr>
          <p:nvPr/>
        </p:nvGrpSpPr>
        <p:grpSpPr>
          <a:xfrm rot="0">
            <a:off x="8942953" y="33306"/>
            <a:ext cx="776919" cy="776919"/>
            <a:chOff x="0" y="0"/>
            <a:chExt cx="1035893" cy="1035893"/>
          </a:xfrm>
        </p:grpSpPr>
        <p:sp>
          <p:nvSpPr>
            <p:cNvPr name="Freeform 5" id="5" descr="A picture containing object, clock  Description automatically generated"/>
            <p:cNvSpPr/>
            <p:nvPr/>
          </p:nvSpPr>
          <p:spPr>
            <a:xfrm flipH="false" flipV="false" rot="0">
              <a:off x="0" y="0"/>
              <a:ext cx="1035939" cy="1035939"/>
            </a:xfrm>
            <a:custGeom>
              <a:avLst/>
              <a:gdLst/>
              <a:ahLst/>
              <a:cxnLst/>
              <a:rect r="r" b="b" t="t" l="l"/>
              <a:pathLst>
                <a:path h="1035939" w="1035939">
                  <a:moveTo>
                    <a:pt x="0" y="0"/>
                  </a:moveTo>
                  <a:lnTo>
                    <a:pt x="1035939" y="0"/>
                  </a:lnTo>
                  <a:lnTo>
                    <a:pt x="1035939" y="1035939"/>
                  </a:lnTo>
                  <a:lnTo>
                    <a:pt x="0" y="1035939"/>
                  </a:lnTo>
                  <a:lnTo>
                    <a:pt x="0" y="0"/>
                  </a:lnTo>
                  <a:close/>
                </a:path>
              </a:pathLst>
            </a:custGeom>
            <a:blipFill>
              <a:blip r:embed="rId2"/>
              <a:stretch>
                <a:fillRect l="0" t="0" r="4" b="4"/>
              </a:stretch>
            </a:blipFill>
          </p:spPr>
        </p:sp>
      </p:grpSp>
      <p:sp>
        <p:nvSpPr>
          <p:cNvPr name="AutoShape 6" id="6"/>
          <p:cNvSpPr/>
          <p:nvPr/>
        </p:nvSpPr>
        <p:spPr>
          <a:xfrm rot="21352">
            <a:off x="-30575" y="868629"/>
            <a:ext cx="9814749" cy="0"/>
          </a:xfrm>
          <a:prstGeom prst="line">
            <a:avLst/>
          </a:prstGeom>
          <a:ln cap="rnd" w="47625">
            <a:solidFill>
              <a:srgbClr val="1D78FF"/>
            </a:solidFill>
            <a:prstDash val="solid"/>
            <a:headEnd type="none" len="sm" w="sm"/>
            <a:tailEnd type="none" len="sm" w="sm"/>
          </a:ln>
        </p:spPr>
      </p:sp>
      <p:grpSp>
        <p:nvGrpSpPr>
          <p:cNvPr name="Group 7" id="7"/>
          <p:cNvGrpSpPr/>
          <p:nvPr/>
        </p:nvGrpSpPr>
        <p:grpSpPr>
          <a:xfrm rot="0">
            <a:off x="-33730" y="6719961"/>
            <a:ext cx="9821196" cy="595239"/>
            <a:chOff x="0" y="0"/>
            <a:chExt cx="13094928" cy="793653"/>
          </a:xfrm>
        </p:grpSpPr>
        <p:sp>
          <p:nvSpPr>
            <p:cNvPr name="Freeform 8" id="8"/>
            <p:cNvSpPr/>
            <p:nvPr/>
          </p:nvSpPr>
          <p:spPr>
            <a:xfrm flipH="false" flipV="false" rot="0">
              <a:off x="0" y="0"/>
              <a:ext cx="13094970" cy="793623"/>
            </a:xfrm>
            <a:custGeom>
              <a:avLst/>
              <a:gdLst/>
              <a:ahLst/>
              <a:cxnLst/>
              <a:rect r="r" b="b" t="t" l="l"/>
              <a:pathLst>
                <a:path h="793623" w="13094970">
                  <a:moveTo>
                    <a:pt x="0" y="0"/>
                  </a:moveTo>
                  <a:lnTo>
                    <a:pt x="13094970" y="0"/>
                  </a:lnTo>
                  <a:lnTo>
                    <a:pt x="13094970" y="793623"/>
                  </a:lnTo>
                  <a:lnTo>
                    <a:pt x="0" y="793623"/>
                  </a:lnTo>
                  <a:close/>
                </a:path>
              </a:pathLst>
            </a:custGeom>
            <a:solidFill>
              <a:srgbClr val="000000">
                <a:alpha val="65490"/>
              </a:srgbClr>
            </a:solidFill>
          </p:spPr>
        </p:sp>
        <p:sp>
          <p:nvSpPr>
            <p:cNvPr name="TextBox 9" id="9"/>
            <p:cNvSpPr txBox="true"/>
            <p:nvPr/>
          </p:nvSpPr>
          <p:spPr>
            <a:xfrm>
              <a:off x="0" y="-9525"/>
              <a:ext cx="13094928" cy="803178"/>
            </a:xfrm>
            <a:prstGeom prst="rect">
              <a:avLst/>
            </a:prstGeom>
          </p:spPr>
          <p:txBody>
            <a:bodyPr anchor="ctr" rtlCol="false" tIns="50800" lIns="50800" bIns="50800" rIns="50800"/>
            <a:lstStyle/>
            <a:p>
              <a:pPr algn="ctr">
                <a:lnSpc>
                  <a:spcPts val="1535"/>
                </a:lnSpc>
              </a:pPr>
              <a:r>
                <a:rPr lang="en-US" b="true" sz="1279" i="true">
                  <a:solidFill>
                    <a:srgbClr val="FFFFFF"/>
                  </a:solidFill>
                  <a:latin typeface="Arial Nova Bold Italics"/>
                  <a:ea typeface="Arial Nova Bold Italics"/>
                  <a:cs typeface="Arial Nova Bold Italics"/>
                  <a:sym typeface="Arial Nova Bold Italics"/>
                </a:rPr>
                <a:t>Information Security Lab (InSecLab) – Email: inseclab@uit.edu.vn</a:t>
              </a:r>
            </a:p>
            <a:p>
              <a:pPr algn="ctr">
                <a:lnSpc>
                  <a:spcPts val="1535"/>
                </a:lnSpc>
              </a:pPr>
              <a:r>
                <a:rPr lang="en-US" sz="1279">
                  <a:solidFill>
                    <a:srgbClr val="FFFFFF"/>
                  </a:solidFill>
                  <a:latin typeface="Arial Nova"/>
                  <a:ea typeface="Arial Nova"/>
                  <a:cs typeface="Arial Nova"/>
                  <a:sym typeface="Arial Nova"/>
                </a:rPr>
                <a:t>University of Information Technology (UIT), VNU-HCM</a:t>
              </a:r>
            </a:p>
          </p:txBody>
        </p:sp>
      </p:grpSp>
      <p:grpSp>
        <p:nvGrpSpPr>
          <p:cNvPr name="Group 10" id="10"/>
          <p:cNvGrpSpPr/>
          <p:nvPr/>
        </p:nvGrpSpPr>
        <p:grpSpPr>
          <a:xfrm rot="0">
            <a:off x="613026" y="6721758"/>
            <a:ext cx="599618" cy="600215"/>
            <a:chOff x="0" y="0"/>
            <a:chExt cx="799491" cy="800287"/>
          </a:xfrm>
        </p:grpSpPr>
        <p:sp>
          <p:nvSpPr>
            <p:cNvPr name="Freeform 11" id="11"/>
            <p:cNvSpPr/>
            <p:nvPr/>
          </p:nvSpPr>
          <p:spPr>
            <a:xfrm flipH="false" flipV="false" rot="0">
              <a:off x="9017" y="9017"/>
              <a:ext cx="781431" cy="782193"/>
            </a:xfrm>
            <a:custGeom>
              <a:avLst/>
              <a:gdLst/>
              <a:ahLst/>
              <a:cxnLst/>
              <a:rect r="r" b="b" t="t" l="l"/>
              <a:pathLst>
                <a:path h="782193" w="781431">
                  <a:moveTo>
                    <a:pt x="0" y="0"/>
                  </a:moveTo>
                  <a:lnTo>
                    <a:pt x="781431" y="0"/>
                  </a:lnTo>
                  <a:lnTo>
                    <a:pt x="781431" y="782193"/>
                  </a:lnTo>
                  <a:lnTo>
                    <a:pt x="0" y="782193"/>
                  </a:lnTo>
                </a:path>
              </a:pathLst>
            </a:custGeom>
            <a:solidFill>
              <a:srgbClr val="FFFFFF"/>
            </a:solidFill>
          </p:spPr>
        </p:sp>
        <p:sp>
          <p:nvSpPr>
            <p:cNvPr name="Freeform 12" id="12"/>
            <p:cNvSpPr/>
            <p:nvPr/>
          </p:nvSpPr>
          <p:spPr>
            <a:xfrm flipH="false" flipV="false" rot="0">
              <a:off x="9017" y="0"/>
              <a:ext cx="790448" cy="800227"/>
            </a:xfrm>
            <a:custGeom>
              <a:avLst/>
              <a:gdLst/>
              <a:ahLst/>
              <a:cxnLst/>
              <a:rect r="r" b="b" t="t" l="l"/>
              <a:pathLst>
                <a:path h="800227" w="790448">
                  <a:moveTo>
                    <a:pt x="0" y="0"/>
                  </a:moveTo>
                  <a:lnTo>
                    <a:pt x="781431" y="0"/>
                  </a:lnTo>
                  <a:cubicBezTo>
                    <a:pt x="786384" y="0"/>
                    <a:pt x="790448" y="4064"/>
                    <a:pt x="790448" y="9017"/>
                  </a:cubicBezTo>
                  <a:lnTo>
                    <a:pt x="790448" y="791210"/>
                  </a:lnTo>
                  <a:cubicBezTo>
                    <a:pt x="790448" y="796163"/>
                    <a:pt x="786384" y="800227"/>
                    <a:pt x="781431" y="800227"/>
                  </a:cubicBezTo>
                  <a:lnTo>
                    <a:pt x="0" y="800227"/>
                  </a:lnTo>
                  <a:lnTo>
                    <a:pt x="0" y="782193"/>
                  </a:lnTo>
                  <a:lnTo>
                    <a:pt x="781431" y="782193"/>
                  </a:lnTo>
                  <a:lnTo>
                    <a:pt x="781431" y="791210"/>
                  </a:lnTo>
                  <a:lnTo>
                    <a:pt x="772414" y="791210"/>
                  </a:lnTo>
                  <a:lnTo>
                    <a:pt x="772414" y="9017"/>
                  </a:lnTo>
                  <a:lnTo>
                    <a:pt x="781431" y="9017"/>
                  </a:lnTo>
                  <a:lnTo>
                    <a:pt x="781431" y="18034"/>
                  </a:lnTo>
                  <a:lnTo>
                    <a:pt x="0" y="18034"/>
                  </a:lnTo>
                  <a:close/>
                </a:path>
              </a:pathLst>
            </a:custGeom>
            <a:solidFill>
              <a:srgbClr val="303030"/>
            </a:solidFill>
          </p:spPr>
        </p:sp>
      </p:grpSp>
      <p:grpSp>
        <p:nvGrpSpPr>
          <p:cNvPr name="Group 13" id="13"/>
          <p:cNvGrpSpPr/>
          <p:nvPr/>
        </p:nvGrpSpPr>
        <p:grpSpPr>
          <a:xfrm rot="0">
            <a:off x="8836659" y="6730169"/>
            <a:ext cx="561872" cy="585031"/>
            <a:chOff x="0" y="0"/>
            <a:chExt cx="749163" cy="780042"/>
          </a:xfrm>
        </p:grpSpPr>
        <p:sp>
          <p:nvSpPr>
            <p:cNvPr name="Freeform 14" id="14"/>
            <p:cNvSpPr/>
            <p:nvPr/>
          </p:nvSpPr>
          <p:spPr>
            <a:xfrm flipH="false" flipV="false" rot="0">
              <a:off x="0" y="0"/>
              <a:ext cx="749173" cy="780034"/>
            </a:xfrm>
            <a:custGeom>
              <a:avLst/>
              <a:gdLst/>
              <a:ahLst/>
              <a:cxnLst/>
              <a:rect r="r" b="b" t="t" l="l"/>
              <a:pathLst>
                <a:path h="780034" w="749173">
                  <a:moveTo>
                    <a:pt x="0" y="0"/>
                  </a:moveTo>
                  <a:lnTo>
                    <a:pt x="749173" y="0"/>
                  </a:lnTo>
                  <a:lnTo>
                    <a:pt x="749173" y="780034"/>
                  </a:lnTo>
                  <a:lnTo>
                    <a:pt x="0" y="780034"/>
                  </a:lnTo>
                </a:path>
              </a:pathLst>
            </a:custGeom>
            <a:solidFill>
              <a:srgbClr val="FFFFFF"/>
            </a:solidFill>
          </p:spPr>
        </p:sp>
      </p:grpSp>
      <p:grpSp>
        <p:nvGrpSpPr>
          <p:cNvPr name="Group 15" id="15"/>
          <p:cNvGrpSpPr>
            <a:grpSpLocks noChangeAspect="true"/>
          </p:cNvGrpSpPr>
          <p:nvPr/>
        </p:nvGrpSpPr>
        <p:grpSpPr>
          <a:xfrm rot="0">
            <a:off x="8894795" y="6772281"/>
            <a:ext cx="445600" cy="504181"/>
            <a:chOff x="0" y="0"/>
            <a:chExt cx="594133" cy="672242"/>
          </a:xfrm>
        </p:grpSpPr>
        <p:sp>
          <p:nvSpPr>
            <p:cNvPr name="Freeform 16" id="16" descr="A close up of a logo  Description generated with very high confidence"/>
            <p:cNvSpPr/>
            <p:nvPr/>
          </p:nvSpPr>
          <p:spPr>
            <a:xfrm flipH="false" flipV="false" rot="0">
              <a:off x="0" y="0"/>
              <a:ext cx="594106" cy="672211"/>
            </a:xfrm>
            <a:custGeom>
              <a:avLst/>
              <a:gdLst/>
              <a:ahLst/>
              <a:cxnLst/>
              <a:rect r="r" b="b" t="t" l="l"/>
              <a:pathLst>
                <a:path h="672211" w="594106">
                  <a:moveTo>
                    <a:pt x="0" y="0"/>
                  </a:moveTo>
                  <a:lnTo>
                    <a:pt x="594106" y="0"/>
                  </a:lnTo>
                  <a:lnTo>
                    <a:pt x="594106" y="672211"/>
                  </a:lnTo>
                  <a:lnTo>
                    <a:pt x="0" y="672211"/>
                  </a:lnTo>
                  <a:lnTo>
                    <a:pt x="0" y="0"/>
                  </a:lnTo>
                  <a:close/>
                </a:path>
              </a:pathLst>
            </a:custGeom>
            <a:blipFill>
              <a:blip r:embed="rId3"/>
              <a:stretch>
                <a:fillRect l="0" t="0" r="-307705" b="-4"/>
              </a:stretch>
            </a:blipFill>
          </p:spPr>
        </p:sp>
      </p:grpSp>
      <p:grpSp>
        <p:nvGrpSpPr>
          <p:cNvPr name="Group 17" id="17"/>
          <p:cNvGrpSpPr/>
          <p:nvPr/>
        </p:nvGrpSpPr>
        <p:grpSpPr>
          <a:xfrm rot="0">
            <a:off x="619799" y="6733542"/>
            <a:ext cx="586071" cy="581658"/>
            <a:chOff x="0" y="0"/>
            <a:chExt cx="781429" cy="775543"/>
          </a:xfrm>
        </p:grpSpPr>
        <p:sp>
          <p:nvSpPr>
            <p:cNvPr name="Freeform 18" id="18"/>
            <p:cNvSpPr/>
            <p:nvPr/>
          </p:nvSpPr>
          <p:spPr>
            <a:xfrm flipH="false" flipV="false" rot="0">
              <a:off x="0" y="0"/>
              <a:ext cx="781429" cy="775543"/>
            </a:xfrm>
            <a:custGeom>
              <a:avLst/>
              <a:gdLst/>
              <a:ahLst/>
              <a:cxnLst/>
              <a:rect r="r" b="b" t="t" l="l"/>
              <a:pathLst>
                <a:path h="775543" w="781429">
                  <a:moveTo>
                    <a:pt x="0" y="0"/>
                  </a:moveTo>
                  <a:lnTo>
                    <a:pt x="781429" y="0"/>
                  </a:lnTo>
                  <a:lnTo>
                    <a:pt x="781429" y="775543"/>
                  </a:lnTo>
                  <a:lnTo>
                    <a:pt x="0" y="775543"/>
                  </a:lnTo>
                  <a:close/>
                </a:path>
              </a:pathLst>
            </a:custGeom>
            <a:solidFill>
              <a:srgbClr val="000000">
                <a:alpha val="0"/>
              </a:srgbClr>
            </a:solidFill>
          </p:spPr>
        </p:sp>
        <p:sp>
          <p:nvSpPr>
            <p:cNvPr name="TextBox 19" id="19"/>
            <p:cNvSpPr txBox="true"/>
            <p:nvPr/>
          </p:nvSpPr>
          <p:spPr>
            <a:xfrm>
              <a:off x="0" y="-9525"/>
              <a:ext cx="781429" cy="785068"/>
            </a:xfrm>
            <a:prstGeom prst="rect">
              <a:avLst/>
            </a:prstGeom>
          </p:spPr>
          <p:txBody>
            <a:bodyPr anchor="ctr" rtlCol="false" tIns="0" lIns="0" bIns="0" rIns="0"/>
            <a:lstStyle/>
            <a:p>
              <a:pPr algn="ctr">
                <a:lnSpc>
                  <a:spcPts val="1664"/>
                </a:lnSpc>
              </a:pPr>
              <a:r>
                <a:rPr lang="en-US" sz="1386">
                  <a:solidFill>
                    <a:srgbClr val="000000"/>
                  </a:solidFill>
                  <a:latin typeface="Roboto"/>
                  <a:ea typeface="Roboto"/>
                  <a:cs typeface="Roboto"/>
                  <a:sym typeface="Roboto"/>
                </a:rPr>
                <a:t>22</a:t>
              </a:r>
            </a:p>
          </p:txBody>
        </p:sp>
      </p:grpSp>
      <p:grpSp>
        <p:nvGrpSpPr>
          <p:cNvPr name="Group 20" id="20"/>
          <p:cNvGrpSpPr/>
          <p:nvPr/>
        </p:nvGrpSpPr>
        <p:grpSpPr>
          <a:xfrm rot="0">
            <a:off x="181276" y="154287"/>
            <a:ext cx="8761677" cy="544118"/>
            <a:chOff x="0" y="0"/>
            <a:chExt cx="11682236" cy="725491"/>
          </a:xfrm>
        </p:grpSpPr>
        <p:sp>
          <p:nvSpPr>
            <p:cNvPr name="Freeform 21" id="21"/>
            <p:cNvSpPr/>
            <p:nvPr/>
          </p:nvSpPr>
          <p:spPr>
            <a:xfrm flipH="false" flipV="false" rot="0">
              <a:off x="0" y="0"/>
              <a:ext cx="11682236" cy="725491"/>
            </a:xfrm>
            <a:custGeom>
              <a:avLst/>
              <a:gdLst/>
              <a:ahLst/>
              <a:cxnLst/>
              <a:rect r="r" b="b" t="t" l="l"/>
              <a:pathLst>
                <a:path h="725491" w="11682236">
                  <a:moveTo>
                    <a:pt x="0" y="0"/>
                  </a:moveTo>
                  <a:lnTo>
                    <a:pt x="11682236" y="0"/>
                  </a:lnTo>
                  <a:lnTo>
                    <a:pt x="11682236" y="725491"/>
                  </a:lnTo>
                  <a:lnTo>
                    <a:pt x="0" y="725491"/>
                  </a:lnTo>
                  <a:close/>
                </a:path>
              </a:pathLst>
            </a:custGeom>
            <a:solidFill>
              <a:srgbClr val="000000">
                <a:alpha val="0"/>
              </a:srgbClr>
            </a:solidFill>
          </p:spPr>
        </p:sp>
        <p:sp>
          <p:nvSpPr>
            <p:cNvPr name="TextBox 22" id="22"/>
            <p:cNvSpPr txBox="true"/>
            <p:nvPr/>
          </p:nvSpPr>
          <p:spPr>
            <a:xfrm>
              <a:off x="0" y="-38100"/>
              <a:ext cx="11682236" cy="763591"/>
            </a:xfrm>
            <a:prstGeom prst="rect">
              <a:avLst/>
            </a:prstGeom>
          </p:spPr>
          <p:txBody>
            <a:bodyPr anchor="ctr" rtlCol="false" tIns="0" lIns="0" bIns="0" rIns="0"/>
            <a:lstStyle/>
            <a:p>
              <a:pPr algn="l">
                <a:lnSpc>
                  <a:spcPts val="3110"/>
                </a:lnSpc>
              </a:pPr>
              <a:r>
                <a:rPr lang="en-US" sz="2879" b="true">
                  <a:solidFill>
                    <a:srgbClr val="1D78FF"/>
                  </a:solidFill>
                  <a:latin typeface="Arial Bold"/>
                  <a:ea typeface="Arial Bold"/>
                  <a:cs typeface="Arial Bold"/>
                  <a:sym typeface="Arial Bold"/>
                </a:rPr>
                <a:t>Tích hợp Multi Agent System vào VulnBot</a:t>
              </a:r>
            </a:p>
          </p:txBody>
        </p:sp>
      </p:grpSp>
      <p:sp>
        <p:nvSpPr>
          <p:cNvPr name="Freeform 23" id="23"/>
          <p:cNvSpPr/>
          <p:nvPr/>
        </p:nvSpPr>
        <p:spPr>
          <a:xfrm flipH="false" flipV="false" rot="0">
            <a:off x="334349" y="922921"/>
            <a:ext cx="9085037" cy="5660759"/>
          </a:xfrm>
          <a:custGeom>
            <a:avLst/>
            <a:gdLst/>
            <a:ahLst/>
            <a:cxnLst/>
            <a:rect r="r" b="b" t="t" l="l"/>
            <a:pathLst>
              <a:path h="5660759" w="9085037">
                <a:moveTo>
                  <a:pt x="0" y="0"/>
                </a:moveTo>
                <a:lnTo>
                  <a:pt x="9085037" y="0"/>
                </a:lnTo>
                <a:lnTo>
                  <a:pt x="9085037" y="5660759"/>
                </a:lnTo>
                <a:lnTo>
                  <a:pt x="0" y="5660759"/>
                </a:lnTo>
                <a:lnTo>
                  <a:pt x="0" y="0"/>
                </a:lnTo>
                <a:close/>
              </a:path>
            </a:pathLst>
          </a:custGeom>
          <a:blipFill>
            <a:blip r:embed="rId4"/>
            <a:stretch>
              <a:fillRect l="0" t="0" r="0" b="-5322"/>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9753600" cy="73152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210566"/>
                  </a:moveTo>
                  <a:cubicBezTo>
                    <a:pt x="0" y="94234"/>
                    <a:pt x="94234" y="0"/>
                    <a:pt x="210566" y="0"/>
                  </a:cubicBezTo>
                  <a:lnTo>
                    <a:pt x="12794235" y="0"/>
                  </a:lnTo>
                  <a:cubicBezTo>
                    <a:pt x="12910566" y="0"/>
                    <a:pt x="13004800" y="94234"/>
                    <a:pt x="13004800" y="210566"/>
                  </a:cubicBezTo>
                  <a:lnTo>
                    <a:pt x="13004800" y="9543034"/>
                  </a:lnTo>
                  <a:cubicBezTo>
                    <a:pt x="13004800" y="9659365"/>
                    <a:pt x="12910566" y="9753600"/>
                    <a:pt x="12794235" y="9753600"/>
                  </a:cubicBezTo>
                  <a:lnTo>
                    <a:pt x="210566" y="9753600"/>
                  </a:lnTo>
                  <a:cubicBezTo>
                    <a:pt x="94234" y="9753600"/>
                    <a:pt x="0" y="9659366"/>
                    <a:pt x="0" y="9543034"/>
                  </a:cubicBezTo>
                  <a:close/>
                </a:path>
              </a:pathLst>
            </a:custGeom>
            <a:solidFill>
              <a:srgbClr val="FFFFFF"/>
            </a:solidFill>
          </p:spPr>
        </p:sp>
      </p:grpSp>
      <p:grpSp>
        <p:nvGrpSpPr>
          <p:cNvPr name="Group 4" id="4"/>
          <p:cNvGrpSpPr>
            <a:grpSpLocks noChangeAspect="true"/>
          </p:cNvGrpSpPr>
          <p:nvPr/>
        </p:nvGrpSpPr>
        <p:grpSpPr>
          <a:xfrm rot="0">
            <a:off x="8942953" y="33306"/>
            <a:ext cx="776919" cy="776919"/>
            <a:chOff x="0" y="0"/>
            <a:chExt cx="1035893" cy="1035893"/>
          </a:xfrm>
        </p:grpSpPr>
        <p:sp>
          <p:nvSpPr>
            <p:cNvPr name="Freeform 5" id="5" descr="A picture containing object, clock  Description automatically generated"/>
            <p:cNvSpPr/>
            <p:nvPr/>
          </p:nvSpPr>
          <p:spPr>
            <a:xfrm flipH="false" flipV="false" rot="0">
              <a:off x="0" y="0"/>
              <a:ext cx="1035939" cy="1035939"/>
            </a:xfrm>
            <a:custGeom>
              <a:avLst/>
              <a:gdLst/>
              <a:ahLst/>
              <a:cxnLst/>
              <a:rect r="r" b="b" t="t" l="l"/>
              <a:pathLst>
                <a:path h="1035939" w="1035939">
                  <a:moveTo>
                    <a:pt x="0" y="0"/>
                  </a:moveTo>
                  <a:lnTo>
                    <a:pt x="1035939" y="0"/>
                  </a:lnTo>
                  <a:lnTo>
                    <a:pt x="1035939" y="1035939"/>
                  </a:lnTo>
                  <a:lnTo>
                    <a:pt x="0" y="1035939"/>
                  </a:lnTo>
                  <a:lnTo>
                    <a:pt x="0" y="0"/>
                  </a:lnTo>
                  <a:close/>
                </a:path>
              </a:pathLst>
            </a:custGeom>
            <a:blipFill>
              <a:blip r:embed="rId2"/>
              <a:stretch>
                <a:fillRect l="0" t="0" r="4" b="4"/>
              </a:stretch>
            </a:blipFill>
          </p:spPr>
        </p:sp>
      </p:grpSp>
      <p:sp>
        <p:nvSpPr>
          <p:cNvPr name="AutoShape 6" id="6"/>
          <p:cNvSpPr/>
          <p:nvPr/>
        </p:nvSpPr>
        <p:spPr>
          <a:xfrm rot="21352">
            <a:off x="-30575" y="868629"/>
            <a:ext cx="9814749" cy="0"/>
          </a:xfrm>
          <a:prstGeom prst="line">
            <a:avLst/>
          </a:prstGeom>
          <a:ln cap="rnd" w="47625">
            <a:solidFill>
              <a:srgbClr val="1D78FF"/>
            </a:solidFill>
            <a:prstDash val="solid"/>
            <a:headEnd type="none" len="sm" w="sm"/>
            <a:tailEnd type="none" len="sm" w="sm"/>
          </a:ln>
        </p:spPr>
      </p:sp>
      <p:grpSp>
        <p:nvGrpSpPr>
          <p:cNvPr name="Group 7" id="7"/>
          <p:cNvGrpSpPr/>
          <p:nvPr/>
        </p:nvGrpSpPr>
        <p:grpSpPr>
          <a:xfrm rot="0">
            <a:off x="-33730" y="6719961"/>
            <a:ext cx="9821196" cy="595239"/>
            <a:chOff x="0" y="0"/>
            <a:chExt cx="13094928" cy="793653"/>
          </a:xfrm>
        </p:grpSpPr>
        <p:sp>
          <p:nvSpPr>
            <p:cNvPr name="Freeform 8" id="8"/>
            <p:cNvSpPr/>
            <p:nvPr/>
          </p:nvSpPr>
          <p:spPr>
            <a:xfrm flipH="false" flipV="false" rot="0">
              <a:off x="0" y="0"/>
              <a:ext cx="13094970" cy="793623"/>
            </a:xfrm>
            <a:custGeom>
              <a:avLst/>
              <a:gdLst/>
              <a:ahLst/>
              <a:cxnLst/>
              <a:rect r="r" b="b" t="t" l="l"/>
              <a:pathLst>
                <a:path h="793623" w="13094970">
                  <a:moveTo>
                    <a:pt x="0" y="0"/>
                  </a:moveTo>
                  <a:lnTo>
                    <a:pt x="13094970" y="0"/>
                  </a:lnTo>
                  <a:lnTo>
                    <a:pt x="13094970" y="793623"/>
                  </a:lnTo>
                  <a:lnTo>
                    <a:pt x="0" y="793623"/>
                  </a:lnTo>
                  <a:close/>
                </a:path>
              </a:pathLst>
            </a:custGeom>
            <a:solidFill>
              <a:srgbClr val="000000">
                <a:alpha val="65490"/>
              </a:srgbClr>
            </a:solidFill>
          </p:spPr>
        </p:sp>
        <p:sp>
          <p:nvSpPr>
            <p:cNvPr name="TextBox 9" id="9"/>
            <p:cNvSpPr txBox="true"/>
            <p:nvPr/>
          </p:nvSpPr>
          <p:spPr>
            <a:xfrm>
              <a:off x="0" y="-9525"/>
              <a:ext cx="13094928" cy="803178"/>
            </a:xfrm>
            <a:prstGeom prst="rect">
              <a:avLst/>
            </a:prstGeom>
          </p:spPr>
          <p:txBody>
            <a:bodyPr anchor="ctr" rtlCol="false" tIns="50800" lIns="50800" bIns="50800" rIns="50800"/>
            <a:lstStyle/>
            <a:p>
              <a:pPr algn="ctr">
                <a:lnSpc>
                  <a:spcPts val="1535"/>
                </a:lnSpc>
              </a:pPr>
              <a:r>
                <a:rPr lang="en-US" b="true" sz="1279" i="true">
                  <a:solidFill>
                    <a:srgbClr val="FFFFFF"/>
                  </a:solidFill>
                  <a:latin typeface="Arial Nova Bold Italics"/>
                  <a:ea typeface="Arial Nova Bold Italics"/>
                  <a:cs typeface="Arial Nova Bold Italics"/>
                  <a:sym typeface="Arial Nova Bold Italics"/>
                </a:rPr>
                <a:t>Information Security Lab (InSecLab) – Email: inseclab@uit.edu.vn</a:t>
              </a:r>
            </a:p>
            <a:p>
              <a:pPr algn="ctr">
                <a:lnSpc>
                  <a:spcPts val="1535"/>
                </a:lnSpc>
              </a:pPr>
              <a:r>
                <a:rPr lang="en-US" sz="1279">
                  <a:solidFill>
                    <a:srgbClr val="FFFFFF"/>
                  </a:solidFill>
                  <a:latin typeface="Arial Nova"/>
                  <a:ea typeface="Arial Nova"/>
                  <a:cs typeface="Arial Nova"/>
                  <a:sym typeface="Arial Nova"/>
                </a:rPr>
                <a:t>University of Information Technology (UIT), VNU-HCM</a:t>
              </a:r>
            </a:p>
          </p:txBody>
        </p:sp>
      </p:grpSp>
      <p:grpSp>
        <p:nvGrpSpPr>
          <p:cNvPr name="Group 10" id="10"/>
          <p:cNvGrpSpPr/>
          <p:nvPr/>
        </p:nvGrpSpPr>
        <p:grpSpPr>
          <a:xfrm rot="0">
            <a:off x="613026" y="6721758"/>
            <a:ext cx="599618" cy="600215"/>
            <a:chOff x="0" y="0"/>
            <a:chExt cx="799491" cy="800287"/>
          </a:xfrm>
        </p:grpSpPr>
        <p:sp>
          <p:nvSpPr>
            <p:cNvPr name="Freeform 11" id="11"/>
            <p:cNvSpPr/>
            <p:nvPr/>
          </p:nvSpPr>
          <p:spPr>
            <a:xfrm flipH="false" flipV="false" rot="0">
              <a:off x="9017" y="9017"/>
              <a:ext cx="781431" cy="782193"/>
            </a:xfrm>
            <a:custGeom>
              <a:avLst/>
              <a:gdLst/>
              <a:ahLst/>
              <a:cxnLst/>
              <a:rect r="r" b="b" t="t" l="l"/>
              <a:pathLst>
                <a:path h="782193" w="781431">
                  <a:moveTo>
                    <a:pt x="0" y="0"/>
                  </a:moveTo>
                  <a:lnTo>
                    <a:pt x="781431" y="0"/>
                  </a:lnTo>
                  <a:lnTo>
                    <a:pt x="781431" y="782193"/>
                  </a:lnTo>
                  <a:lnTo>
                    <a:pt x="0" y="782193"/>
                  </a:lnTo>
                </a:path>
              </a:pathLst>
            </a:custGeom>
            <a:solidFill>
              <a:srgbClr val="FFFFFF"/>
            </a:solidFill>
          </p:spPr>
        </p:sp>
        <p:sp>
          <p:nvSpPr>
            <p:cNvPr name="Freeform 12" id="12"/>
            <p:cNvSpPr/>
            <p:nvPr/>
          </p:nvSpPr>
          <p:spPr>
            <a:xfrm flipH="false" flipV="false" rot="0">
              <a:off x="9017" y="0"/>
              <a:ext cx="790448" cy="800227"/>
            </a:xfrm>
            <a:custGeom>
              <a:avLst/>
              <a:gdLst/>
              <a:ahLst/>
              <a:cxnLst/>
              <a:rect r="r" b="b" t="t" l="l"/>
              <a:pathLst>
                <a:path h="800227" w="790448">
                  <a:moveTo>
                    <a:pt x="0" y="0"/>
                  </a:moveTo>
                  <a:lnTo>
                    <a:pt x="781431" y="0"/>
                  </a:lnTo>
                  <a:cubicBezTo>
                    <a:pt x="786384" y="0"/>
                    <a:pt x="790448" y="4064"/>
                    <a:pt x="790448" y="9017"/>
                  </a:cubicBezTo>
                  <a:lnTo>
                    <a:pt x="790448" y="791210"/>
                  </a:lnTo>
                  <a:cubicBezTo>
                    <a:pt x="790448" y="796163"/>
                    <a:pt x="786384" y="800227"/>
                    <a:pt x="781431" y="800227"/>
                  </a:cubicBezTo>
                  <a:lnTo>
                    <a:pt x="0" y="800227"/>
                  </a:lnTo>
                  <a:lnTo>
                    <a:pt x="0" y="782193"/>
                  </a:lnTo>
                  <a:lnTo>
                    <a:pt x="781431" y="782193"/>
                  </a:lnTo>
                  <a:lnTo>
                    <a:pt x="781431" y="791210"/>
                  </a:lnTo>
                  <a:lnTo>
                    <a:pt x="772414" y="791210"/>
                  </a:lnTo>
                  <a:lnTo>
                    <a:pt x="772414" y="9017"/>
                  </a:lnTo>
                  <a:lnTo>
                    <a:pt x="781431" y="9017"/>
                  </a:lnTo>
                  <a:lnTo>
                    <a:pt x="781431" y="18034"/>
                  </a:lnTo>
                  <a:lnTo>
                    <a:pt x="0" y="18034"/>
                  </a:lnTo>
                  <a:close/>
                </a:path>
              </a:pathLst>
            </a:custGeom>
            <a:solidFill>
              <a:srgbClr val="303030"/>
            </a:solidFill>
          </p:spPr>
        </p:sp>
      </p:grpSp>
      <p:grpSp>
        <p:nvGrpSpPr>
          <p:cNvPr name="Group 13" id="13"/>
          <p:cNvGrpSpPr/>
          <p:nvPr/>
        </p:nvGrpSpPr>
        <p:grpSpPr>
          <a:xfrm rot="0">
            <a:off x="8836659" y="6730169"/>
            <a:ext cx="561872" cy="585031"/>
            <a:chOff x="0" y="0"/>
            <a:chExt cx="749163" cy="780042"/>
          </a:xfrm>
        </p:grpSpPr>
        <p:sp>
          <p:nvSpPr>
            <p:cNvPr name="Freeform 14" id="14"/>
            <p:cNvSpPr/>
            <p:nvPr/>
          </p:nvSpPr>
          <p:spPr>
            <a:xfrm flipH="false" flipV="false" rot="0">
              <a:off x="0" y="0"/>
              <a:ext cx="749173" cy="780034"/>
            </a:xfrm>
            <a:custGeom>
              <a:avLst/>
              <a:gdLst/>
              <a:ahLst/>
              <a:cxnLst/>
              <a:rect r="r" b="b" t="t" l="l"/>
              <a:pathLst>
                <a:path h="780034" w="749173">
                  <a:moveTo>
                    <a:pt x="0" y="0"/>
                  </a:moveTo>
                  <a:lnTo>
                    <a:pt x="749173" y="0"/>
                  </a:lnTo>
                  <a:lnTo>
                    <a:pt x="749173" y="780034"/>
                  </a:lnTo>
                  <a:lnTo>
                    <a:pt x="0" y="780034"/>
                  </a:lnTo>
                </a:path>
              </a:pathLst>
            </a:custGeom>
            <a:solidFill>
              <a:srgbClr val="FFFFFF"/>
            </a:solidFill>
          </p:spPr>
        </p:sp>
      </p:grpSp>
      <p:grpSp>
        <p:nvGrpSpPr>
          <p:cNvPr name="Group 15" id="15"/>
          <p:cNvGrpSpPr>
            <a:grpSpLocks noChangeAspect="true"/>
          </p:cNvGrpSpPr>
          <p:nvPr/>
        </p:nvGrpSpPr>
        <p:grpSpPr>
          <a:xfrm rot="0">
            <a:off x="8894795" y="6772281"/>
            <a:ext cx="445600" cy="504181"/>
            <a:chOff x="0" y="0"/>
            <a:chExt cx="594133" cy="672242"/>
          </a:xfrm>
        </p:grpSpPr>
        <p:sp>
          <p:nvSpPr>
            <p:cNvPr name="Freeform 16" id="16" descr="A close up of a logo  Description generated with very high confidence"/>
            <p:cNvSpPr/>
            <p:nvPr/>
          </p:nvSpPr>
          <p:spPr>
            <a:xfrm flipH="false" flipV="false" rot="0">
              <a:off x="0" y="0"/>
              <a:ext cx="594106" cy="672211"/>
            </a:xfrm>
            <a:custGeom>
              <a:avLst/>
              <a:gdLst/>
              <a:ahLst/>
              <a:cxnLst/>
              <a:rect r="r" b="b" t="t" l="l"/>
              <a:pathLst>
                <a:path h="672211" w="594106">
                  <a:moveTo>
                    <a:pt x="0" y="0"/>
                  </a:moveTo>
                  <a:lnTo>
                    <a:pt x="594106" y="0"/>
                  </a:lnTo>
                  <a:lnTo>
                    <a:pt x="594106" y="672211"/>
                  </a:lnTo>
                  <a:lnTo>
                    <a:pt x="0" y="672211"/>
                  </a:lnTo>
                  <a:lnTo>
                    <a:pt x="0" y="0"/>
                  </a:lnTo>
                  <a:close/>
                </a:path>
              </a:pathLst>
            </a:custGeom>
            <a:blipFill>
              <a:blip r:embed="rId3"/>
              <a:stretch>
                <a:fillRect l="0" t="0" r="-307705" b="-4"/>
              </a:stretch>
            </a:blipFill>
          </p:spPr>
        </p:sp>
      </p:grpSp>
      <p:grpSp>
        <p:nvGrpSpPr>
          <p:cNvPr name="Group 17" id="17"/>
          <p:cNvGrpSpPr/>
          <p:nvPr/>
        </p:nvGrpSpPr>
        <p:grpSpPr>
          <a:xfrm rot="0">
            <a:off x="619799" y="6733542"/>
            <a:ext cx="586071" cy="581658"/>
            <a:chOff x="0" y="0"/>
            <a:chExt cx="781429" cy="775543"/>
          </a:xfrm>
        </p:grpSpPr>
        <p:sp>
          <p:nvSpPr>
            <p:cNvPr name="Freeform 18" id="18"/>
            <p:cNvSpPr/>
            <p:nvPr/>
          </p:nvSpPr>
          <p:spPr>
            <a:xfrm flipH="false" flipV="false" rot="0">
              <a:off x="0" y="0"/>
              <a:ext cx="781429" cy="775543"/>
            </a:xfrm>
            <a:custGeom>
              <a:avLst/>
              <a:gdLst/>
              <a:ahLst/>
              <a:cxnLst/>
              <a:rect r="r" b="b" t="t" l="l"/>
              <a:pathLst>
                <a:path h="775543" w="781429">
                  <a:moveTo>
                    <a:pt x="0" y="0"/>
                  </a:moveTo>
                  <a:lnTo>
                    <a:pt x="781429" y="0"/>
                  </a:lnTo>
                  <a:lnTo>
                    <a:pt x="781429" y="775543"/>
                  </a:lnTo>
                  <a:lnTo>
                    <a:pt x="0" y="775543"/>
                  </a:lnTo>
                  <a:close/>
                </a:path>
              </a:pathLst>
            </a:custGeom>
            <a:solidFill>
              <a:srgbClr val="000000">
                <a:alpha val="0"/>
              </a:srgbClr>
            </a:solidFill>
          </p:spPr>
        </p:sp>
        <p:sp>
          <p:nvSpPr>
            <p:cNvPr name="TextBox 19" id="19"/>
            <p:cNvSpPr txBox="true"/>
            <p:nvPr/>
          </p:nvSpPr>
          <p:spPr>
            <a:xfrm>
              <a:off x="0" y="-9525"/>
              <a:ext cx="781429" cy="785068"/>
            </a:xfrm>
            <a:prstGeom prst="rect">
              <a:avLst/>
            </a:prstGeom>
          </p:spPr>
          <p:txBody>
            <a:bodyPr anchor="ctr" rtlCol="false" tIns="0" lIns="0" bIns="0" rIns="0"/>
            <a:lstStyle/>
            <a:p>
              <a:pPr algn="ctr">
                <a:lnSpc>
                  <a:spcPts val="1663"/>
                </a:lnSpc>
              </a:pPr>
              <a:r>
                <a:rPr lang="en-US" sz="1386">
                  <a:solidFill>
                    <a:srgbClr val="000000"/>
                  </a:solidFill>
                  <a:latin typeface="Roboto"/>
                  <a:ea typeface="Roboto"/>
                  <a:cs typeface="Roboto"/>
                  <a:sym typeface="Roboto"/>
                </a:rPr>
                <a:t>23</a:t>
              </a:r>
            </a:p>
          </p:txBody>
        </p:sp>
      </p:grpSp>
      <p:grpSp>
        <p:nvGrpSpPr>
          <p:cNvPr name="Group 20" id="20"/>
          <p:cNvGrpSpPr/>
          <p:nvPr/>
        </p:nvGrpSpPr>
        <p:grpSpPr>
          <a:xfrm rot="0">
            <a:off x="181276" y="154287"/>
            <a:ext cx="8761677" cy="544118"/>
            <a:chOff x="0" y="0"/>
            <a:chExt cx="11682236" cy="725491"/>
          </a:xfrm>
        </p:grpSpPr>
        <p:sp>
          <p:nvSpPr>
            <p:cNvPr name="Freeform 21" id="21"/>
            <p:cNvSpPr/>
            <p:nvPr/>
          </p:nvSpPr>
          <p:spPr>
            <a:xfrm flipH="false" flipV="false" rot="0">
              <a:off x="0" y="0"/>
              <a:ext cx="11682236" cy="725491"/>
            </a:xfrm>
            <a:custGeom>
              <a:avLst/>
              <a:gdLst/>
              <a:ahLst/>
              <a:cxnLst/>
              <a:rect r="r" b="b" t="t" l="l"/>
              <a:pathLst>
                <a:path h="725491" w="11682236">
                  <a:moveTo>
                    <a:pt x="0" y="0"/>
                  </a:moveTo>
                  <a:lnTo>
                    <a:pt x="11682236" y="0"/>
                  </a:lnTo>
                  <a:lnTo>
                    <a:pt x="11682236" y="725491"/>
                  </a:lnTo>
                  <a:lnTo>
                    <a:pt x="0" y="725491"/>
                  </a:lnTo>
                  <a:close/>
                </a:path>
              </a:pathLst>
            </a:custGeom>
            <a:solidFill>
              <a:srgbClr val="000000">
                <a:alpha val="0"/>
              </a:srgbClr>
            </a:solidFill>
          </p:spPr>
        </p:sp>
        <p:sp>
          <p:nvSpPr>
            <p:cNvPr name="TextBox 22" id="22"/>
            <p:cNvSpPr txBox="true"/>
            <p:nvPr/>
          </p:nvSpPr>
          <p:spPr>
            <a:xfrm>
              <a:off x="0" y="-38100"/>
              <a:ext cx="11682236" cy="763591"/>
            </a:xfrm>
            <a:prstGeom prst="rect">
              <a:avLst/>
            </a:prstGeom>
          </p:spPr>
          <p:txBody>
            <a:bodyPr anchor="ctr" rtlCol="false" tIns="0" lIns="0" bIns="0" rIns="0"/>
            <a:lstStyle/>
            <a:p>
              <a:pPr algn="l">
                <a:lnSpc>
                  <a:spcPts val="3110"/>
                </a:lnSpc>
              </a:pPr>
              <a:r>
                <a:rPr lang="en-US" sz="2879" b="true">
                  <a:solidFill>
                    <a:srgbClr val="1D78FF"/>
                  </a:solidFill>
                  <a:latin typeface="Arial Bold"/>
                  <a:ea typeface="Arial Bold"/>
                  <a:cs typeface="Arial Bold"/>
                  <a:sym typeface="Arial Bold"/>
                </a:rPr>
                <a:t>Tích hợp Multi Agent System vào VulnBot</a:t>
              </a:r>
            </a:p>
          </p:txBody>
        </p:sp>
      </p:grpSp>
      <p:sp>
        <p:nvSpPr>
          <p:cNvPr name="Freeform 23" id="23"/>
          <p:cNvSpPr/>
          <p:nvPr/>
        </p:nvSpPr>
        <p:spPr>
          <a:xfrm flipH="false" flipV="false" rot="0">
            <a:off x="-33730" y="1107053"/>
            <a:ext cx="9753600" cy="2550547"/>
          </a:xfrm>
          <a:custGeom>
            <a:avLst/>
            <a:gdLst/>
            <a:ahLst/>
            <a:cxnLst/>
            <a:rect r="r" b="b" t="t" l="l"/>
            <a:pathLst>
              <a:path h="2550547" w="9753600">
                <a:moveTo>
                  <a:pt x="0" y="0"/>
                </a:moveTo>
                <a:lnTo>
                  <a:pt x="9753600" y="0"/>
                </a:lnTo>
                <a:lnTo>
                  <a:pt x="9753600" y="2550547"/>
                </a:lnTo>
                <a:lnTo>
                  <a:pt x="0" y="2550547"/>
                </a:lnTo>
                <a:lnTo>
                  <a:pt x="0" y="0"/>
                </a:lnTo>
                <a:close/>
              </a:path>
            </a:pathLst>
          </a:custGeom>
          <a:blipFill>
            <a:blip r:embed="rId4"/>
            <a:stretch>
              <a:fillRect l="0" t="0" r="0" b="0"/>
            </a:stretch>
          </a:blipFill>
        </p:spPr>
      </p:sp>
      <p:sp>
        <p:nvSpPr>
          <p:cNvPr name="TextBox 24" id="24"/>
          <p:cNvSpPr txBox="true"/>
          <p:nvPr/>
        </p:nvSpPr>
        <p:spPr>
          <a:xfrm rot="0">
            <a:off x="148547" y="3448050"/>
            <a:ext cx="9389046" cy="3693418"/>
          </a:xfrm>
          <a:prstGeom prst="rect">
            <a:avLst/>
          </a:prstGeom>
        </p:spPr>
        <p:txBody>
          <a:bodyPr anchor="t" rtlCol="false" tIns="0" lIns="0" bIns="0" rIns="0">
            <a:spAutoFit/>
          </a:bodyPr>
          <a:lstStyle/>
          <a:p>
            <a:pPr algn="l">
              <a:lnSpc>
                <a:spcPts val="4347"/>
              </a:lnSpc>
            </a:pPr>
            <a:r>
              <a:rPr lang="en-US" sz="2218">
                <a:solidFill>
                  <a:srgbClr val="000000"/>
                </a:solidFill>
                <a:latin typeface="Calibri (MS)"/>
                <a:ea typeface="Calibri (MS)"/>
                <a:cs typeface="Calibri (MS)"/>
                <a:sym typeface="Calibri (MS)"/>
              </a:rPr>
              <a:t>Báo cáo các tác vụ được gửi về Agent bao gồm các hoạt động: FindElement tìm thấy trường</a:t>
            </a:r>
            <a:r>
              <a:rPr lang="en-US" sz="2218" b="true">
                <a:solidFill>
                  <a:srgbClr val="000000"/>
                </a:solidFill>
                <a:latin typeface="Calibri (MS) Bold"/>
                <a:ea typeface="Calibri (MS) Bold"/>
                <a:cs typeface="Calibri (MS) Bold"/>
                <a:sym typeface="Calibri (MS) Bold"/>
              </a:rPr>
              <a:t> </a:t>
            </a:r>
            <a:r>
              <a:rPr lang="en-US" sz="2218">
                <a:solidFill>
                  <a:srgbClr val="000000"/>
                </a:solidFill>
                <a:latin typeface="Calibri (MS)"/>
                <a:ea typeface="Calibri (MS)"/>
                <a:cs typeface="Calibri (MS)"/>
                <a:sym typeface="Calibri (MS)"/>
              </a:rPr>
              <a:t>input có name là</a:t>
            </a:r>
            <a:r>
              <a:rPr lang="en-US" sz="2218" b="true">
                <a:solidFill>
                  <a:srgbClr val="000000"/>
                </a:solidFill>
                <a:latin typeface="Calibri (MS) Bold"/>
                <a:ea typeface="Calibri (MS) Bold"/>
                <a:cs typeface="Calibri (MS) Bold"/>
                <a:sym typeface="Calibri (MS) Bold"/>
              </a:rPr>
              <a:t> id </a:t>
            </a:r>
            <a:r>
              <a:rPr lang="en-US" sz="2218">
                <a:solidFill>
                  <a:srgbClr val="000000"/>
                </a:solidFill>
                <a:latin typeface="Calibri (MS)"/>
                <a:ea typeface="Calibri (MS)"/>
                <a:cs typeface="Calibri (MS)"/>
                <a:sym typeface="Calibri (MS)"/>
              </a:rPr>
              <a:t>sau đó WriteIntoElement ghi nội dung - OR ‘1’=’1' vào trường đó. Và ClickElement click </a:t>
            </a:r>
            <a:r>
              <a:rPr lang="en-US" sz="2218" b="true">
                <a:solidFill>
                  <a:srgbClr val="000000"/>
                </a:solidFill>
                <a:latin typeface="Calibri (MS) Bold"/>
                <a:ea typeface="Calibri (MS) Bold"/>
                <a:cs typeface="Calibri (MS) Bold"/>
                <a:sym typeface="Calibri (MS) Bold"/>
              </a:rPr>
              <a:t>Submit</a:t>
            </a:r>
            <a:r>
              <a:rPr lang="en-US" sz="2218">
                <a:solidFill>
                  <a:srgbClr val="000000"/>
                </a:solidFill>
                <a:latin typeface="Calibri (MS)"/>
                <a:ea typeface="Calibri (MS)"/>
                <a:cs typeface="Calibri (MS)"/>
                <a:sym typeface="Calibri (MS)"/>
              </a:rPr>
              <a:t>. Sau đó </a:t>
            </a:r>
            <a:r>
              <a:rPr lang="en-US" sz="2218" b="true">
                <a:solidFill>
                  <a:srgbClr val="000000"/>
                </a:solidFill>
                <a:latin typeface="Calibri (MS) Bold"/>
                <a:ea typeface="Calibri (MS) Bold"/>
                <a:cs typeface="Calibri (MS) Bold"/>
                <a:sym typeface="Calibri (MS) Bold"/>
              </a:rPr>
              <a:t>LLM </a:t>
            </a:r>
            <a:r>
              <a:rPr lang="en-US" sz="2218">
                <a:solidFill>
                  <a:srgbClr val="000000"/>
                </a:solidFill>
                <a:latin typeface="Calibri (MS)"/>
                <a:ea typeface="Calibri (MS)"/>
                <a:cs typeface="Calibri (MS)"/>
                <a:sym typeface="Calibri (MS)"/>
              </a:rPr>
              <a:t>sẽ phân tích sự thay đổi nội dung trang Web và xác định SQLi đã thành công:</a:t>
            </a:r>
            <a:r>
              <a:rPr lang="en-US" sz="2218" i="true">
                <a:solidFill>
                  <a:srgbClr val="000000"/>
                </a:solidFill>
                <a:latin typeface="Calibri (MS) Italics"/>
                <a:ea typeface="Calibri (MS) Italics"/>
                <a:cs typeface="Calibri (MS) Italics"/>
                <a:sym typeface="Calibri (MS) Italics"/>
              </a:rPr>
              <a:t> “The page reloaded and displayed a table of user information. This indicates that SQL injection was successful”</a:t>
            </a:r>
            <a:r>
              <a:rPr lang="en-US" sz="2218">
                <a:solidFill>
                  <a:srgbClr val="000000"/>
                </a:solidFill>
                <a:latin typeface="Calibri (MS)"/>
                <a:ea typeface="Calibri (MS)"/>
                <a:cs typeface="Calibri (MS)"/>
                <a:sym typeface="Calibri (MS)"/>
              </a:rPr>
              <a:t>.</a:t>
            </a:r>
          </a:p>
          <a:p>
            <a:pPr algn="l">
              <a:lnSpc>
                <a:spcPts val="2662"/>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9753600" cy="73152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210566"/>
                  </a:moveTo>
                  <a:cubicBezTo>
                    <a:pt x="0" y="94234"/>
                    <a:pt x="94234" y="0"/>
                    <a:pt x="210566" y="0"/>
                  </a:cubicBezTo>
                  <a:lnTo>
                    <a:pt x="12794235" y="0"/>
                  </a:lnTo>
                  <a:cubicBezTo>
                    <a:pt x="12910566" y="0"/>
                    <a:pt x="13004800" y="94234"/>
                    <a:pt x="13004800" y="210566"/>
                  </a:cubicBezTo>
                  <a:lnTo>
                    <a:pt x="13004800" y="9543034"/>
                  </a:lnTo>
                  <a:cubicBezTo>
                    <a:pt x="13004800" y="9659365"/>
                    <a:pt x="12910566" y="9753600"/>
                    <a:pt x="12794235" y="9753600"/>
                  </a:cubicBezTo>
                  <a:lnTo>
                    <a:pt x="210566" y="9753600"/>
                  </a:lnTo>
                  <a:cubicBezTo>
                    <a:pt x="94234" y="9753600"/>
                    <a:pt x="0" y="9659366"/>
                    <a:pt x="0" y="9543034"/>
                  </a:cubicBezTo>
                  <a:close/>
                </a:path>
              </a:pathLst>
            </a:custGeom>
            <a:solidFill>
              <a:srgbClr val="FFFFFF"/>
            </a:solidFill>
          </p:spPr>
        </p:sp>
      </p:grpSp>
      <p:grpSp>
        <p:nvGrpSpPr>
          <p:cNvPr name="Group 4" id="4"/>
          <p:cNvGrpSpPr/>
          <p:nvPr/>
        </p:nvGrpSpPr>
        <p:grpSpPr>
          <a:xfrm rot="0">
            <a:off x="-33730" y="6719961"/>
            <a:ext cx="9821196" cy="595239"/>
            <a:chOff x="0" y="0"/>
            <a:chExt cx="13094928" cy="793653"/>
          </a:xfrm>
        </p:grpSpPr>
        <p:sp>
          <p:nvSpPr>
            <p:cNvPr name="Freeform 5" id="5"/>
            <p:cNvSpPr/>
            <p:nvPr/>
          </p:nvSpPr>
          <p:spPr>
            <a:xfrm flipH="false" flipV="false" rot="0">
              <a:off x="0" y="0"/>
              <a:ext cx="13094970" cy="793623"/>
            </a:xfrm>
            <a:custGeom>
              <a:avLst/>
              <a:gdLst/>
              <a:ahLst/>
              <a:cxnLst/>
              <a:rect r="r" b="b" t="t" l="l"/>
              <a:pathLst>
                <a:path h="793623" w="13094970">
                  <a:moveTo>
                    <a:pt x="0" y="0"/>
                  </a:moveTo>
                  <a:lnTo>
                    <a:pt x="13094970" y="0"/>
                  </a:lnTo>
                  <a:lnTo>
                    <a:pt x="13094970" y="793623"/>
                  </a:lnTo>
                  <a:lnTo>
                    <a:pt x="0" y="793623"/>
                  </a:lnTo>
                  <a:close/>
                </a:path>
              </a:pathLst>
            </a:custGeom>
            <a:solidFill>
              <a:srgbClr val="000000">
                <a:alpha val="65490"/>
              </a:srgbClr>
            </a:solidFill>
          </p:spPr>
        </p:sp>
        <p:sp>
          <p:nvSpPr>
            <p:cNvPr name="TextBox 6" id="6"/>
            <p:cNvSpPr txBox="true"/>
            <p:nvPr/>
          </p:nvSpPr>
          <p:spPr>
            <a:xfrm>
              <a:off x="0" y="-9525"/>
              <a:ext cx="13094928" cy="803178"/>
            </a:xfrm>
            <a:prstGeom prst="rect">
              <a:avLst/>
            </a:prstGeom>
          </p:spPr>
          <p:txBody>
            <a:bodyPr anchor="ctr" rtlCol="false" tIns="50800" lIns="50800" bIns="50800" rIns="50800"/>
            <a:lstStyle/>
            <a:p>
              <a:pPr algn="ctr">
                <a:lnSpc>
                  <a:spcPts val="1535"/>
                </a:lnSpc>
              </a:pPr>
              <a:r>
                <a:rPr lang="en-US" b="true" sz="1279" i="true">
                  <a:solidFill>
                    <a:srgbClr val="FFFFFF"/>
                  </a:solidFill>
                  <a:latin typeface="Arial Nova Bold Italics"/>
                  <a:ea typeface="Arial Nova Bold Italics"/>
                  <a:cs typeface="Arial Nova Bold Italics"/>
                  <a:sym typeface="Arial Nova Bold Italics"/>
                </a:rPr>
                <a:t>Information Security Lab (InSecLab) – Email: inseclab@uit.edu.vn</a:t>
              </a:r>
            </a:p>
            <a:p>
              <a:pPr algn="ctr">
                <a:lnSpc>
                  <a:spcPts val="1535"/>
                </a:lnSpc>
              </a:pPr>
              <a:r>
                <a:rPr lang="en-US" sz="1279">
                  <a:solidFill>
                    <a:srgbClr val="FFFFFF"/>
                  </a:solidFill>
                  <a:latin typeface="Arial Nova"/>
                  <a:ea typeface="Arial Nova"/>
                  <a:cs typeface="Arial Nova"/>
                  <a:sym typeface="Arial Nova"/>
                </a:rPr>
                <a:t>University of Information Technology (UIT), VNU-HCM</a:t>
              </a:r>
            </a:p>
          </p:txBody>
        </p:sp>
      </p:grpSp>
      <p:grpSp>
        <p:nvGrpSpPr>
          <p:cNvPr name="Group 7" id="7"/>
          <p:cNvGrpSpPr/>
          <p:nvPr/>
        </p:nvGrpSpPr>
        <p:grpSpPr>
          <a:xfrm rot="0">
            <a:off x="613026" y="6721758"/>
            <a:ext cx="599618" cy="600215"/>
            <a:chOff x="0" y="0"/>
            <a:chExt cx="799491" cy="800287"/>
          </a:xfrm>
        </p:grpSpPr>
        <p:sp>
          <p:nvSpPr>
            <p:cNvPr name="Freeform 8" id="8"/>
            <p:cNvSpPr/>
            <p:nvPr/>
          </p:nvSpPr>
          <p:spPr>
            <a:xfrm flipH="false" flipV="false" rot="0">
              <a:off x="9017" y="9017"/>
              <a:ext cx="781431" cy="782193"/>
            </a:xfrm>
            <a:custGeom>
              <a:avLst/>
              <a:gdLst/>
              <a:ahLst/>
              <a:cxnLst/>
              <a:rect r="r" b="b" t="t" l="l"/>
              <a:pathLst>
                <a:path h="782193" w="781431">
                  <a:moveTo>
                    <a:pt x="0" y="0"/>
                  </a:moveTo>
                  <a:lnTo>
                    <a:pt x="781431" y="0"/>
                  </a:lnTo>
                  <a:lnTo>
                    <a:pt x="781431" y="782193"/>
                  </a:lnTo>
                  <a:lnTo>
                    <a:pt x="0" y="782193"/>
                  </a:lnTo>
                </a:path>
              </a:pathLst>
            </a:custGeom>
            <a:solidFill>
              <a:srgbClr val="FFFFFF"/>
            </a:solidFill>
          </p:spPr>
        </p:sp>
        <p:sp>
          <p:nvSpPr>
            <p:cNvPr name="Freeform 9" id="9"/>
            <p:cNvSpPr/>
            <p:nvPr/>
          </p:nvSpPr>
          <p:spPr>
            <a:xfrm flipH="false" flipV="false" rot="0">
              <a:off x="9017" y="0"/>
              <a:ext cx="790448" cy="800227"/>
            </a:xfrm>
            <a:custGeom>
              <a:avLst/>
              <a:gdLst/>
              <a:ahLst/>
              <a:cxnLst/>
              <a:rect r="r" b="b" t="t" l="l"/>
              <a:pathLst>
                <a:path h="800227" w="790448">
                  <a:moveTo>
                    <a:pt x="0" y="0"/>
                  </a:moveTo>
                  <a:lnTo>
                    <a:pt x="781431" y="0"/>
                  </a:lnTo>
                  <a:cubicBezTo>
                    <a:pt x="786384" y="0"/>
                    <a:pt x="790448" y="4064"/>
                    <a:pt x="790448" y="9017"/>
                  </a:cubicBezTo>
                  <a:lnTo>
                    <a:pt x="790448" y="791210"/>
                  </a:lnTo>
                  <a:cubicBezTo>
                    <a:pt x="790448" y="796163"/>
                    <a:pt x="786384" y="800227"/>
                    <a:pt x="781431" y="800227"/>
                  </a:cubicBezTo>
                  <a:lnTo>
                    <a:pt x="0" y="800227"/>
                  </a:lnTo>
                  <a:lnTo>
                    <a:pt x="0" y="782193"/>
                  </a:lnTo>
                  <a:lnTo>
                    <a:pt x="781431" y="782193"/>
                  </a:lnTo>
                  <a:lnTo>
                    <a:pt x="781431" y="791210"/>
                  </a:lnTo>
                  <a:lnTo>
                    <a:pt x="772414" y="791210"/>
                  </a:lnTo>
                  <a:lnTo>
                    <a:pt x="772414" y="9017"/>
                  </a:lnTo>
                  <a:lnTo>
                    <a:pt x="781431" y="9017"/>
                  </a:lnTo>
                  <a:lnTo>
                    <a:pt x="781431" y="18034"/>
                  </a:lnTo>
                  <a:lnTo>
                    <a:pt x="0" y="18034"/>
                  </a:lnTo>
                  <a:close/>
                </a:path>
              </a:pathLst>
            </a:custGeom>
            <a:solidFill>
              <a:srgbClr val="303030"/>
            </a:solidFill>
          </p:spPr>
        </p:sp>
      </p:grpSp>
      <p:grpSp>
        <p:nvGrpSpPr>
          <p:cNvPr name="Group 10" id="10"/>
          <p:cNvGrpSpPr/>
          <p:nvPr/>
        </p:nvGrpSpPr>
        <p:grpSpPr>
          <a:xfrm rot="0">
            <a:off x="8836659" y="6730169"/>
            <a:ext cx="561872" cy="581658"/>
            <a:chOff x="0" y="0"/>
            <a:chExt cx="749163" cy="775543"/>
          </a:xfrm>
        </p:grpSpPr>
        <p:sp>
          <p:nvSpPr>
            <p:cNvPr name="Freeform 11" id="11"/>
            <p:cNvSpPr/>
            <p:nvPr/>
          </p:nvSpPr>
          <p:spPr>
            <a:xfrm flipH="false" flipV="false" rot="0">
              <a:off x="0" y="0"/>
              <a:ext cx="749173" cy="775589"/>
            </a:xfrm>
            <a:custGeom>
              <a:avLst/>
              <a:gdLst/>
              <a:ahLst/>
              <a:cxnLst/>
              <a:rect r="r" b="b" t="t" l="l"/>
              <a:pathLst>
                <a:path h="775589" w="749173">
                  <a:moveTo>
                    <a:pt x="0" y="0"/>
                  </a:moveTo>
                  <a:lnTo>
                    <a:pt x="749173" y="0"/>
                  </a:lnTo>
                  <a:lnTo>
                    <a:pt x="749173" y="775589"/>
                  </a:lnTo>
                  <a:lnTo>
                    <a:pt x="0" y="775589"/>
                  </a:lnTo>
                </a:path>
              </a:pathLst>
            </a:custGeom>
            <a:solidFill>
              <a:srgbClr val="FFFFFF"/>
            </a:solidFill>
          </p:spPr>
        </p:sp>
      </p:grpSp>
      <p:grpSp>
        <p:nvGrpSpPr>
          <p:cNvPr name="Group 12" id="12"/>
          <p:cNvGrpSpPr>
            <a:grpSpLocks noChangeAspect="true"/>
          </p:cNvGrpSpPr>
          <p:nvPr/>
        </p:nvGrpSpPr>
        <p:grpSpPr>
          <a:xfrm rot="0">
            <a:off x="8894795" y="6772281"/>
            <a:ext cx="445600" cy="504181"/>
            <a:chOff x="0" y="0"/>
            <a:chExt cx="594133" cy="672242"/>
          </a:xfrm>
        </p:grpSpPr>
        <p:sp>
          <p:nvSpPr>
            <p:cNvPr name="Freeform 13" id="13" descr="A close up of a logo  Description generated with very high confidence"/>
            <p:cNvSpPr/>
            <p:nvPr/>
          </p:nvSpPr>
          <p:spPr>
            <a:xfrm flipH="false" flipV="false" rot="0">
              <a:off x="0" y="0"/>
              <a:ext cx="594106" cy="672211"/>
            </a:xfrm>
            <a:custGeom>
              <a:avLst/>
              <a:gdLst/>
              <a:ahLst/>
              <a:cxnLst/>
              <a:rect r="r" b="b" t="t" l="l"/>
              <a:pathLst>
                <a:path h="672211" w="594106">
                  <a:moveTo>
                    <a:pt x="0" y="0"/>
                  </a:moveTo>
                  <a:lnTo>
                    <a:pt x="594106" y="0"/>
                  </a:lnTo>
                  <a:lnTo>
                    <a:pt x="594106" y="672211"/>
                  </a:lnTo>
                  <a:lnTo>
                    <a:pt x="0" y="672211"/>
                  </a:lnTo>
                  <a:lnTo>
                    <a:pt x="0" y="0"/>
                  </a:lnTo>
                  <a:close/>
                </a:path>
              </a:pathLst>
            </a:custGeom>
            <a:blipFill>
              <a:blip r:embed="rId2"/>
              <a:stretch>
                <a:fillRect l="0" t="0" r="-307705" b="-4"/>
              </a:stretch>
            </a:blipFill>
          </p:spPr>
        </p:sp>
      </p:grpSp>
      <p:sp>
        <p:nvSpPr>
          <p:cNvPr name="AutoShape 14" id="14"/>
          <p:cNvSpPr/>
          <p:nvPr/>
        </p:nvSpPr>
        <p:spPr>
          <a:xfrm rot="21352">
            <a:off x="-30575" y="868629"/>
            <a:ext cx="9814749" cy="0"/>
          </a:xfrm>
          <a:prstGeom prst="line">
            <a:avLst/>
          </a:prstGeom>
          <a:ln cap="rnd" w="47625">
            <a:solidFill>
              <a:srgbClr val="1D78FF"/>
            </a:solidFill>
            <a:prstDash val="solid"/>
            <a:headEnd type="none" len="sm" w="sm"/>
            <a:tailEnd type="none" len="sm" w="sm"/>
          </a:ln>
        </p:spPr>
      </p:sp>
      <p:grpSp>
        <p:nvGrpSpPr>
          <p:cNvPr name="Group 15" id="15"/>
          <p:cNvGrpSpPr>
            <a:grpSpLocks noChangeAspect="true"/>
          </p:cNvGrpSpPr>
          <p:nvPr/>
        </p:nvGrpSpPr>
        <p:grpSpPr>
          <a:xfrm rot="0">
            <a:off x="0" y="1189492"/>
            <a:ext cx="9753600" cy="5429724"/>
            <a:chOff x="0" y="0"/>
            <a:chExt cx="13004800" cy="7239632"/>
          </a:xfrm>
        </p:grpSpPr>
        <p:sp>
          <p:nvSpPr>
            <p:cNvPr name="Freeform 16" id="16" descr="A blue circles and lines on a black background  Description automatically generated"/>
            <p:cNvSpPr/>
            <p:nvPr/>
          </p:nvSpPr>
          <p:spPr>
            <a:xfrm flipH="false" flipV="false" rot="0">
              <a:off x="0" y="0"/>
              <a:ext cx="13004800" cy="7239635"/>
            </a:xfrm>
            <a:custGeom>
              <a:avLst/>
              <a:gdLst/>
              <a:ahLst/>
              <a:cxnLst/>
              <a:rect r="r" b="b" t="t" l="l"/>
              <a:pathLst>
                <a:path h="7239635" w="13004800">
                  <a:moveTo>
                    <a:pt x="0" y="0"/>
                  </a:moveTo>
                  <a:lnTo>
                    <a:pt x="13004800" y="0"/>
                  </a:lnTo>
                  <a:lnTo>
                    <a:pt x="13004800" y="7239635"/>
                  </a:lnTo>
                  <a:lnTo>
                    <a:pt x="0" y="7239635"/>
                  </a:lnTo>
                  <a:lnTo>
                    <a:pt x="0" y="0"/>
                  </a:lnTo>
                  <a:close/>
                </a:path>
              </a:pathLst>
            </a:custGeom>
            <a:blipFill>
              <a:blip r:embed="rId3"/>
              <a:stretch>
                <a:fillRect l="-14353" t="0" r="-14353" b="0"/>
              </a:stretch>
            </a:blipFill>
          </p:spPr>
        </p:sp>
      </p:grpSp>
      <p:grpSp>
        <p:nvGrpSpPr>
          <p:cNvPr name="Group 17" id="17"/>
          <p:cNvGrpSpPr>
            <a:grpSpLocks noChangeAspect="true"/>
          </p:cNvGrpSpPr>
          <p:nvPr/>
        </p:nvGrpSpPr>
        <p:grpSpPr>
          <a:xfrm rot="0">
            <a:off x="8942953" y="33306"/>
            <a:ext cx="776919" cy="776919"/>
            <a:chOff x="0" y="0"/>
            <a:chExt cx="1035893" cy="1035893"/>
          </a:xfrm>
        </p:grpSpPr>
        <p:sp>
          <p:nvSpPr>
            <p:cNvPr name="Freeform 18" id="18" descr="A picture containing object, clock  Description automatically generated"/>
            <p:cNvSpPr/>
            <p:nvPr/>
          </p:nvSpPr>
          <p:spPr>
            <a:xfrm flipH="false" flipV="false" rot="0">
              <a:off x="0" y="0"/>
              <a:ext cx="1035939" cy="1035939"/>
            </a:xfrm>
            <a:custGeom>
              <a:avLst/>
              <a:gdLst/>
              <a:ahLst/>
              <a:cxnLst/>
              <a:rect r="r" b="b" t="t" l="l"/>
              <a:pathLst>
                <a:path h="1035939" w="1035939">
                  <a:moveTo>
                    <a:pt x="0" y="0"/>
                  </a:moveTo>
                  <a:lnTo>
                    <a:pt x="1035939" y="0"/>
                  </a:lnTo>
                  <a:lnTo>
                    <a:pt x="1035939" y="1035939"/>
                  </a:lnTo>
                  <a:lnTo>
                    <a:pt x="0" y="1035939"/>
                  </a:lnTo>
                  <a:lnTo>
                    <a:pt x="0" y="0"/>
                  </a:lnTo>
                  <a:close/>
                </a:path>
              </a:pathLst>
            </a:custGeom>
            <a:blipFill>
              <a:blip r:embed="rId4"/>
              <a:stretch>
                <a:fillRect l="0" t="0" r="4" b="4"/>
              </a:stretch>
            </a:blipFill>
          </p:spPr>
        </p:sp>
      </p:grpSp>
      <p:grpSp>
        <p:nvGrpSpPr>
          <p:cNvPr name="Group 19" id="19"/>
          <p:cNvGrpSpPr/>
          <p:nvPr/>
        </p:nvGrpSpPr>
        <p:grpSpPr>
          <a:xfrm rot="0">
            <a:off x="619799" y="6733542"/>
            <a:ext cx="586071" cy="581658"/>
            <a:chOff x="0" y="0"/>
            <a:chExt cx="781429" cy="775543"/>
          </a:xfrm>
        </p:grpSpPr>
        <p:sp>
          <p:nvSpPr>
            <p:cNvPr name="Freeform 20" id="20"/>
            <p:cNvSpPr/>
            <p:nvPr/>
          </p:nvSpPr>
          <p:spPr>
            <a:xfrm flipH="false" flipV="false" rot="0">
              <a:off x="0" y="0"/>
              <a:ext cx="781429" cy="775543"/>
            </a:xfrm>
            <a:custGeom>
              <a:avLst/>
              <a:gdLst/>
              <a:ahLst/>
              <a:cxnLst/>
              <a:rect r="r" b="b" t="t" l="l"/>
              <a:pathLst>
                <a:path h="775543" w="781429">
                  <a:moveTo>
                    <a:pt x="0" y="0"/>
                  </a:moveTo>
                  <a:lnTo>
                    <a:pt x="781429" y="0"/>
                  </a:lnTo>
                  <a:lnTo>
                    <a:pt x="781429" y="775543"/>
                  </a:lnTo>
                  <a:lnTo>
                    <a:pt x="0" y="775543"/>
                  </a:lnTo>
                  <a:close/>
                </a:path>
              </a:pathLst>
            </a:custGeom>
            <a:solidFill>
              <a:srgbClr val="000000">
                <a:alpha val="0"/>
              </a:srgbClr>
            </a:solidFill>
          </p:spPr>
        </p:sp>
        <p:sp>
          <p:nvSpPr>
            <p:cNvPr name="TextBox 21" id="21"/>
            <p:cNvSpPr txBox="true"/>
            <p:nvPr/>
          </p:nvSpPr>
          <p:spPr>
            <a:xfrm>
              <a:off x="0" y="-9525"/>
              <a:ext cx="781429" cy="785068"/>
            </a:xfrm>
            <a:prstGeom prst="rect">
              <a:avLst/>
            </a:prstGeom>
          </p:spPr>
          <p:txBody>
            <a:bodyPr anchor="ctr" rtlCol="false" tIns="0" lIns="0" bIns="0" rIns="0"/>
            <a:lstStyle/>
            <a:p>
              <a:pPr algn="ctr">
                <a:lnSpc>
                  <a:spcPts val="1663"/>
                </a:lnSpc>
              </a:pPr>
              <a:r>
                <a:rPr lang="en-US" sz="1386">
                  <a:solidFill>
                    <a:srgbClr val="000000"/>
                  </a:solidFill>
                  <a:latin typeface="Roboto"/>
                  <a:ea typeface="Roboto"/>
                  <a:cs typeface="Roboto"/>
                  <a:sym typeface="Roboto"/>
                </a:rPr>
                <a:t>24</a:t>
              </a:r>
            </a:p>
          </p:txBody>
        </p:sp>
      </p:grpSp>
      <p:grpSp>
        <p:nvGrpSpPr>
          <p:cNvPr name="Group 22" id="22"/>
          <p:cNvGrpSpPr/>
          <p:nvPr/>
        </p:nvGrpSpPr>
        <p:grpSpPr>
          <a:xfrm rot="0">
            <a:off x="495962" y="154287"/>
            <a:ext cx="8761677" cy="544118"/>
            <a:chOff x="0" y="0"/>
            <a:chExt cx="11682236" cy="725491"/>
          </a:xfrm>
        </p:grpSpPr>
        <p:sp>
          <p:nvSpPr>
            <p:cNvPr name="Freeform 23" id="23"/>
            <p:cNvSpPr/>
            <p:nvPr/>
          </p:nvSpPr>
          <p:spPr>
            <a:xfrm flipH="false" flipV="false" rot="0">
              <a:off x="0" y="0"/>
              <a:ext cx="11682236" cy="725491"/>
            </a:xfrm>
            <a:custGeom>
              <a:avLst/>
              <a:gdLst/>
              <a:ahLst/>
              <a:cxnLst/>
              <a:rect r="r" b="b" t="t" l="l"/>
              <a:pathLst>
                <a:path h="725491" w="11682236">
                  <a:moveTo>
                    <a:pt x="0" y="0"/>
                  </a:moveTo>
                  <a:lnTo>
                    <a:pt x="11682236" y="0"/>
                  </a:lnTo>
                  <a:lnTo>
                    <a:pt x="11682236" y="725491"/>
                  </a:lnTo>
                  <a:lnTo>
                    <a:pt x="0" y="725491"/>
                  </a:lnTo>
                  <a:close/>
                </a:path>
              </a:pathLst>
            </a:custGeom>
            <a:solidFill>
              <a:srgbClr val="000000">
                <a:alpha val="0"/>
              </a:srgbClr>
            </a:solidFill>
          </p:spPr>
        </p:sp>
        <p:sp>
          <p:nvSpPr>
            <p:cNvPr name="TextBox 24" id="24"/>
            <p:cNvSpPr txBox="true"/>
            <p:nvPr/>
          </p:nvSpPr>
          <p:spPr>
            <a:xfrm>
              <a:off x="0" y="19050"/>
              <a:ext cx="11682236" cy="706441"/>
            </a:xfrm>
            <a:prstGeom prst="rect">
              <a:avLst/>
            </a:prstGeom>
          </p:spPr>
          <p:txBody>
            <a:bodyPr anchor="ctr" rtlCol="false" tIns="0" lIns="0" bIns="0" rIns="0"/>
            <a:lstStyle/>
            <a:p>
              <a:pPr algn="ctr">
                <a:lnSpc>
                  <a:spcPts val="3456"/>
                </a:lnSpc>
              </a:pPr>
              <a:r>
                <a:rPr lang="en-US" sz="3200" b="true">
                  <a:solidFill>
                    <a:srgbClr val="1D78FF"/>
                  </a:solidFill>
                  <a:latin typeface="Roboto Bold"/>
                  <a:ea typeface="Roboto Bold"/>
                  <a:cs typeface="Roboto Bold"/>
                  <a:sym typeface="Roboto Bold"/>
                </a:rPr>
                <a:t>Nội dung</a:t>
              </a:r>
            </a:p>
          </p:txBody>
        </p:sp>
      </p:grpSp>
      <p:sp>
        <p:nvSpPr>
          <p:cNvPr name="TextBox 25" id="25"/>
          <p:cNvSpPr txBox="true"/>
          <p:nvPr/>
        </p:nvSpPr>
        <p:spPr>
          <a:xfrm rot="0">
            <a:off x="91440" y="3699087"/>
            <a:ext cx="9570720" cy="559646"/>
          </a:xfrm>
          <a:prstGeom prst="rect">
            <a:avLst/>
          </a:prstGeom>
        </p:spPr>
        <p:txBody>
          <a:bodyPr anchor="t" rtlCol="false" tIns="0" lIns="0" bIns="0" rIns="0">
            <a:spAutoFit/>
          </a:bodyPr>
          <a:lstStyle/>
          <a:p>
            <a:pPr algn="ctr">
              <a:lnSpc>
                <a:spcPts val="4147"/>
              </a:lnSpc>
            </a:pPr>
            <a:r>
              <a:rPr lang="en-US" sz="3840" b="true">
                <a:solidFill>
                  <a:srgbClr val="4391FF"/>
                </a:solidFill>
                <a:latin typeface="Roboto Bold"/>
                <a:ea typeface="Roboto Bold"/>
                <a:cs typeface="Roboto Bold"/>
                <a:sym typeface="Roboto Bold"/>
              </a:rPr>
              <a:t>Kết quả thực nghiệm</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33306"/>
            <a:ext cx="9753600" cy="73152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210566"/>
                  </a:moveTo>
                  <a:cubicBezTo>
                    <a:pt x="0" y="94234"/>
                    <a:pt x="94234" y="0"/>
                    <a:pt x="210566" y="0"/>
                  </a:cubicBezTo>
                  <a:lnTo>
                    <a:pt x="12794235" y="0"/>
                  </a:lnTo>
                  <a:cubicBezTo>
                    <a:pt x="12910566" y="0"/>
                    <a:pt x="13004800" y="94234"/>
                    <a:pt x="13004800" y="210566"/>
                  </a:cubicBezTo>
                  <a:lnTo>
                    <a:pt x="13004800" y="9543034"/>
                  </a:lnTo>
                  <a:cubicBezTo>
                    <a:pt x="13004800" y="9659365"/>
                    <a:pt x="12910566" y="9753600"/>
                    <a:pt x="12794235" y="9753600"/>
                  </a:cubicBezTo>
                  <a:lnTo>
                    <a:pt x="210566" y="9753600"/>
                  </a:lnTo>
                  <a:cubicBezTo>
                    <a:pt x="94234" y="9753600"/>
                    <a:pt x="0" y="9659366"/>
                    <a:pt x="0" y="9543034"/>
                  </a:cubicBezTo>
                  <a:close/>
                </a:path>
              </a:pathLst>
            </a:custGeom>
            <a:solidFill>
              <a:srgbClr val="FFFFFF"/>
            </a:solidFill>
          </p:spPr>
        </p:sp>
      </p:grpSp>
      <p:grpSp>
        <p:nvGrpSpPr>
          <p:cNvPr name="Group 4" id="4"/>
          <p:cNvGrpSpPr>
            <a:grpSpLocks noChangeAspect="true"/>
          </p:cNvGrpSpPr>
          <p:nvPr/>
        </p:nvGrpSpPr>
        <p:grpSpPr>
          <a:xfrm rot="0">
            <a:off x="8942953" y="33306"/>
            <a:ext cx="776919" cy="776919"/>
            <a:chOff x="0" y="0"/>
            <a:chExt cx="1035893" cy="1035893"/>
          </a:xfrm>
        </p:grpSpPr>
        <p:sp>
          <p:nvSpPr>
            <p:cNvPr name="Freeform 5" id="5" descr="A picture containing object, clock  Description automatically generated"/>
            <p:cNvSpPr/>
            <p:nvPr/>
          </p:nvSpPr>
          <p:spPr>
            <a:xfrm flipH="false" flipV="false" rot="0">
              <a:off x="0" y="0"/>
              <a:ext cx="1035939" cy="1035939"/>
            </a:xfrm>
            <a:custGeom>
              <a:avLst/>
              <a:gdLst/>
              <a:ahLst/>
              <a:cxnLst/>
              <a:rect r="r" b="b" t="t" l="l"/>
              <a:pathLst>
                <a:path h="1035939" w="1035939">
                  <a:moveTo>
                    <a:pt x="0" y="0"/>
                  </a:moveTo>
                  <a:lnTo>
                    <a:pt x="1035939" y="0"/>
                  </a:lnTo>
                  <a:lnTo>
                    <a:pt x="1035939" y="1035939"/>
                  </a:lnTo>
                  <a:lnTo>
                    <a:pt x="0" y="1035939"/>
                  </a:lnTo>
                  <a:lnTo>
                    <a:pt x="0" y="0"/>
                  </a:lnTo>
                  <a:close/>
                </a:path>
              </a:pathLst>
            </a:custGeom>
            <a:blipFill>
              <a:blip r:embed="rId2"/>
              <a:stretch>
                <a:fillRect l="0" t="0" r="4" b="4"/>
              </a:stretch>
            </a:blipFill>
          </p:spPr>
        </p:sp>
      </p:grpSp>
      <p:sp>
        <p:nvSpPr>
          <p:cNvPr name="AutoShape 6" id="6"/>
          <p:cNvSpPr/>
          <p:nvPr/>
        </p:nvSpPr>
        <p:spPr>
          <a:xfrm rot="21352">
            <a:off x="-30575" y="868629"/>
            <a:ext cx="9814749" cy="0"/>
          </a:xfrm>
          <a:prstGeom prst="line">
            <a:avLst/>
          </a:prstGeom>
          <a:ln cap="rnd" w="47625">
            <a:solidFill>
              <a:srgbClr val="1D78FF"/>
            </a:solidFill>
            <a:prstDash val="solid"/>
            <a:headEnd type="none" len="sm" w="sm"/>
            <a:tailEnd type="none" len="sm" w="sm"/>
          </a:ln>
        </p:spPr>
      </p:sp>
      <p:grpSp>
        <p:nvGrpSpPr>
          <p:cNvPr name="Group 7" id="7"/>
          <p:cNvGrpSpPr/>
          <p:nvPr/>
        </p:nvGrpSpPr>
        <p:grpSpPr>
          <a:xfrm rot="0">
            <a:off x="-33730" y="6719961"/>
            <a:ext cx="9821196" cy="595239"/>
            <a:chOff x="0" y="0"/>
            <a:chExt cx="13094928" cy="793653"/>
          </a:xfrm>
        </p:grpSpPr>
        <p:sp>
          <p:nvSpPr>
            <p:cNvPr name="Freeform 8" id="8"/>
            <p:cNvSpPr/>
            <p:nvPr/>
          </p:nvSpPr>
          <p:spPr>
            <a:xfrm flipH="false" flipV="false" rot="0">
              <a:off x="0" y="0"/>
              <a:ext cx="13094970" cy="793623"/>
            </a:xfrm>
            <a:custGeom>
              <a:avLst/>
              <a:gdLst/>
              <a:ahLst/>
              <a:cxnLst/>
              <a:rect r="r" b="b" t="t" l="l"/>
              <a:pathLst>
                <a:path h="793623" w="13094970">
                  <a:moveTo>
                    <a:pt x="0" y="0"/>
                  </a:moveTo>
                  <a:lnTo>
                    <a:pt x="13094970" y="0"/>
                  </a:lnTo>
                  <a:lnTo>
                    <a:pt x="13094970" y="793623"/>
                  </a:lnTo>
                  <a:lnTo>
                    <a:pt x="0" y="793623"/>
                  </a:lnTo>
                  <a:close/>
                </a:path>
              </a:pathLst>
            </a:custGeom>
            <a:solidFill>
              <a:srgbClr val="000000">
                <a:alpha val="65490"/>
              </a:srgbClr>
            </a:solidFill>
          </p:spPr>
        </p:sp>
        <p:sp>
          <p:nvSpPr>
            <p:cNvPr name="TextBox 9" id="9"/>
            <p:cNvSpPr txBox="true"/>
            <p:nvPr/>
          </p:nvSpPr>
          <p:spPr>
            <a:xfrm>
              <a:off x="0" y="-9525"/>
              <a:ext cx="13094928" cy="803178"/>
            </a:xfrm>
            <a:prstGeom prst="rect">
              <a:avLst/>
            </a:prstGeom>
          </p:spPr>
          <p:txBody>
            <a:bodyPr anchor="ctr" rtlCol="false" tIns="50800" lIns="50800" bIns="50800" rIns="50800"/>
            <a:lstStyle/>
            <a:p>
              <a:pPr algn="ctr">
                <a:lnSpc>
                  <a:spcPts val="1535"/>
                </a:lnSpc>
              </a:pPr>
              <a:r>
                <a:rPr lang="en-US" b="true" sz="1279" i="true">
                  <a:solidFill>
                    <a:srgbClr val="FFFFFF"/>
                  </a:solidFill>
                  <a:latin typeface="Arial Nova Bold Italics"/>
                  <a:ea typeface="Arial Nova Bold Italics"/>
                  <a:cs typeface="Arial Nova Bold Italics"/>
                  <a:sym typeface="Arial Nova Bold Italics"/>
                </a:rPr>
                <a:t>Information Security Lab (InSecLab) – Email: inseclab@uit.edu.vn</a:t>
              </a:r>
            </a:p>
            <a:p>
              <a:pPr algn="ctr">
                <a:lnSpc>
                  <a:spcPts val="1535"/>
                </a:lnSpc>
              </a:pPr>
              <a:r>
                <a:rPr lang="en-US" sz="1279">
                  <a:solidFill>
                    <a:srgbClr val="FFFFFF"/>
                  </a:solidFill>
                  <a:latin typeface="Arial Nova"/>
                  <a:ea typeface="Arial Nova"/>
                  <a:cs typeface="Arial Nova"/>
                  <a:sym typeface="Arial Nova"/>
                </a:rPr>
                <a:t>University of Information Technology (UIT), VNU-HCM</a:t>
              </a:r>
            </a:p>
          </p:txBody>
        </p:sp>
      </p:grpSp>
      <p:grpSp>
        <p:nvGrpSpPr>
          <p:cNvPr name="Group 10" id="10"/>
          <p:cNvGrpSpPr/>
          <p:nvPr/>
        </p:nvGrpSpPr>
        <p:grpSpPr>
          <a:xfrm rot="0">
            <a:off x="613026" y="6721758"/>
            <a:ext cx="599618" cy="600215"/>
            <a:chOff x="0" y="0"/>
            <a:chExt cx="799491" cy="800287"/>
          </a:xfrm>
        </p:grpSpPr>
        <p:sp>
          <p:nvSpPr>
            <p:cNvPr name="Freeform 11" id="11"/>
            <p:cNvSpPr/>
            <p:nvPr/>
          </p:nvSpPr>
          <p:spPr>
            <a:xfrm flipH="false" flipV="false" rot="0">
              <a:off x="9017" y="9017"/>
              <a:ext cx="781431" cy="782193"/>
            </a:xfrm>
            <a:custGeom>
              <a:avLst/>
              <a:gdLst/>
              <a:ahLst/>
              <a:cxnLst/>
              <a:rect r="r" b="b" t="t" l="l"/>
              <a:pathLst>
                <a:path h="782193" w="781431">
                  <a:moveTo>
                    <a:pt x="0" y="0"/>
                  </a:moveTo>
                  <a:lnTo>
                    <a:pt x="781431" y="0"/>
                  </a:lnTo>
                  <a:lnTo>
                    <a:pt x="781431" y="782193"/>
                  </a:lnTo>
                  <a:lnTo>
                    <a:pt x="0" y="782193"/>
                  </a:lnTo>
                </a:path>
              </a:pathLst>
            </a:custGeom>
            <a:solidFill>
              <a:srgbClr val="FFFFFF"/>
            </a:solidFill>
          </p:spPr>
        </p:sp>
        <p:sp>
          <p:nvSpPr>
            <p:cNvPr name="Freeform 12" id="12"/>
            <p:cNvSpPr/>
            <p:nvPr/>
          </p:nvSpPr>
          <p:spPr>
            <a:xfrm flipH="false" flipV="false" rot="0">
              <a:off x="9017" y="0"/>
              <a:ext cx="790448" cy="800227"/>
            </a:xfrm>
            <a:custGeom>
              <a:avLst/>
              <a:gdLst/>
              <a:ahLst/>
              <a:cxnLst/>
              <a:rect r="r" b="b" t="t" l="l"/>
              <a:pathLst>
                <a:path h="800227" w="790448">
                  <a:moveTo>
                    <a:pt x="0" y="0"/>
                  </a:moveTo>
                  <a:lnTo>
                    <a:pt x="781431" y="0"/>
                  </a:lnTo>
                  <a:cubicBezTo>
                    <a:pt x="786384" y="0"/>
                    <a:pt x="790448" y="4064"/>
                    <a:pt x="790448" y="9017"/>
                  </a:cubicBezTo>
                  <a:lnTo>
                    <a:pt x="790448" y="791210"/>
                  </a:lnTo>
                  <a:cubicBezTo>
                    <a:pt x="790448" y="796163"/>
                    <a:pt x="786384" y="800227"/>
                    <a:pt x="781431" y="800227"/>
                  </a:cubicBezTo>
                  <a:lnTo>
                    <a:pt x="0" y="800227"/>
                  </a:lnTo>
                  <a:lnTo>
                    <a:pt x="0" y="782193"/>
                  </a:lnTo>
                  <a:lnTo>
                    <a:pt x="781431" y="782193"/>
                  </a:lnTo>
                  <a:lnTo>
                    <a:pt x="781431" y="791210"/>
                  </a:lnTo>
                  <a:lnTo>
                    <a:pt x="772414" y="791210"/>
                  </a:lnTo>
                  <a:lnTo>
                    <a:pt x="772414" y="9017"/>
                  </a:lnTo>
                  <a:lnTo>
                    <a:pt x="781431" y="9017"/>
                  </a:lnTo>
                  <a:lnTo>
                    <a:pt x="781431" y="18034"/>
                  </a:lnTo>
                  <a:lnTo>
                    <a:pt x="0" y="18034"/>
                  </a:lnTo>
                  <a:close/>
                </a:path>
              </a:pathLst>
            </a:custGeom>
            <a:solidFill>
              <a:srgbClr val="303030"/>
            </a:solidFill>
          </p:spPr>
        </p:sp>
      </p:grpSp>
      <p:grpSp>
        <p:nvGrpSpPr>
          <p:cNvPr name="Group 13" id="13"/>
          <p:cNvGrpSpPr/>
          <p:nvPr/>
        </p:nvGrpSpPr>
        <p:grpSpPr>
          <a:xfrm rot="0">
            <a:off x="8836659" y="6730169"/>
            <a:ext cx="561872" cy="585031"/>
            <a:chOff x="0" y="0"/>
            <a:chExt cx="749163" cy="780042"/>
          </a:xfrm>
        </p:grpSpPr>
        <p:sp>
          <p:nvSpPr>
            <p:cNvPr name="Freeform 14" id="14"/>
            <p:cNvSpPr/>
            <p:nvPr/>
          </p:nvSpPr>
          <p:spPr>
            <a:xfrm flipH="false" flipV="false" rot="0">
              <a:off x="0" y="0"/>
              <a:ext cx="749173" cy="780034"/>
            </a:xfrm>
            <a:custGeom>
              <a:avLst/>
              <a:gdLst/>
              <a:ahLst/>
              <a:cxnLst/>
              <a:rect r="r" b="b" t="t" l="l"/>
              <a:pathLst>
                <a:path h="780034" w="749173">
                  <a:moveTo>
                    <a:pt x="0" y="0"/>
                  </a:moveTo>
                  <a:lnTo>
                    <a:pt x="749173" y="0"/>
                  </a:lnTo>
                  <a:lnTo>
                    <a:pt x="749173" y="780034"/>
                  </a:lnTo>
                  <a:lnTo>
                    <a:pt x="0" y="780034"/>
                  </a:lnTo>
                </a:path>
              </a:pathLst>
            </a:custGeom>
            <a:solidFill>
              <a:srgbClr val="FFFFFF"/>
            </a:solidFill>
          </p:spPr>
        </p:sp>
      </p:grpSp>
      <p:grpSp>
        <p:nvGrpSpPr>
          <p:cNvPr name="Group 15" id="15"/>
          <p:cNvGrpSpPr>
            <a:grpSpLocks noChangeAspect="true"/>
          </p:cNvGrpSpPr>
          <p:nvPr/>
        </p:nvGrpSpPr>
        <p:grpSpPr>
          <a:xfrm rot="0">
            <a:off x="8894795" y="6772281"/>
            <a:ext cx="445600" cy="504181"/>
            <a:chOff x="0" y="0"/>
            <a:chExt cx="594133" cy="672242"/>
          </a:xfrm>
        </p:grpSpPr>
        <p:sp>
          <p:nvSpPr>
            <p:cNvPr name="Freeform 16" id="16" descr="A close up of a logo  Description generated with very high confidence"/>
            <p:cNvSpPr/>
            <p:nvPr/>
          </p:nvSpPr>
          <p:spPr>
            <a:xfrm flipH="false" flipV="false" rot="0">
              <a:off x="0" y="0"/>
              <a:ext cx="594106" cy="672211"/>
            </a:xfrm>
            <a:custGeom>
              <a:avLst/>
              <a:gdLst/>
              <a:ahLst/>
              <a:cxnLst/>
              <a:rect r="r" b="b" t="t" l="l"/>
              <a:pathLst>
                <a:path h="672211" w="594106">
                  <a:moveTo>
                    <a:pt x="0" y="0"/>
                  </a:moveTo>
                  <a:lnTo>
                    <a:pt x="594106" y="0"/>
                  </a:lnTo>
                  <a:lnTo>
                    <a:pt x="594106" y="672211"/>
                  </a:lnTo>
                  <a:lnTo>
                    <a:pt x="0" y="672211"/>
                  </a:lnTo>
                  <a:lnTo>
                    <a:pt x="0" y="0"/>
                  </a:lnTo>
                  <a:close/>
                </a:path>
              </a:pathLst>
            </a:custGeom>
            <a:blipFill>
              <a:blip r:embed="rId3"/>
              <a:stretch>
                <a:fillRect l="0" t="0" r="-307705" b="-4"/>
              </a:stretch>
            </a:blipFill>
          </p:spPr>
        </p:sp>
      </p:grpSp>
      <p:grpSp>
        <p:nvGrpSpPr>
          <p:cNvPr name="Group 17" id="17"/>
          <p:cNvGrpSpPr/>
          <p:nvPr/>
        </p:nvGrpSpPr>
        <p:grpSpPr>
          <a:xfrm rot="0">
            <a:off x="181276" y="154287"/>
            <a:ext cx="8761677" cy="592582"/>
            <a:chOff x="0" y="0"/>
            <a:chExt cx="11682236" cy="790109"/>
          </a:xfrm>
        </p:grpSpPr>
        <p:sp>
          <p:nvSpPr>
            <p:cNvPr name="Freeform 18" id="18"/>
            <p:cNvSpPr/>
            <p:nvPr/>
          </p:nvSpPr>
          <p:spPr>
            <a:xfrm flipH="false" flipV="false" rot="0">
              <a:off x="0" y="0"/>
              <a:ext cx="11682236" cy="790109"/>
            </a:xfrm>
            <a:custGeom>
              <a:avLst/>
              <a:gdLst/>
              <a:ahLst/>
              <a:cxnLst/>
              <a:rect r="r" b="b" t="t" l="l"/>
              <a:pathLst>
                <a:path h="790109" w="11682236">
                  <a:moveTo>
                    <a:pt x="0" y="0"/>
                  </a:moveTo>
                  <a:lnTo>
                    <a:pt x="11682236" y="0"/>
                  </a:lnTo>
                  <a:lnTo>
                    <a:pt x="11682236" y="790109"/>
                  </a:lnTo>
                  <a:lnTo>
                    <a:pt x="0" y="790109"/>
                  </a:lnTo>
                  <a:close/>
                </a:path>
              </a:pathLst>
            </a:custGeom>
            <a:solidFill>
              <a:srgbClr val="000000">
                <a:alpha val="0"/>
              </a:srgbClr>
            </a:solidFill>
          </p:spPr>
        </p:sp>
        <p:sp>
          <p:nvSpPr>
            <p:cNvPr name="TextBox 19" id="19"/>
            <p:cNvSpPr txBox="true"/>
            <p:nvPr/>
          </p:nvSpPr>
          <p:spPr>
            <a:xfrm>
              <a:off x="0" y="-28575"/>
              <a:ext cx="11682236" cy="818684"/>
            </a:xfrm>
            <a:prstGeom prst="rect">
              <a:avLst/>
            </a:prstGeom>
          </p:spPr>
          <p:txBody>
            <a:bodyPr anchor="ctr" rtlCol="false" tIns="0" lIns="0" bIns="0" rIns="0"/>
            <a:lstStyle/>
            <a:p>
              <a:pPr algn="l">
                <a:lnSpc>
                  <a:spcPts val="3456"/>
                </a:lnSpc>
              </a:pPr>
              <a:r>
                <a:rPr lang="en-US" sz="3200" b="true">
                  <a:solidFill>
                    <a:srgbClr val="1D78FF"/>
                  </a:solidFill>
                  <a:latin typeface="Arial Bold"/>
                  <a:ea typeface="Arial Bold"/>
                  <a:cs typeface="Arial Bold"/>
                  <a:sym typeface="Arial Bold"/>
                </a:rPr>
                <a:t> K</a:t>
              </a:r>
              <a:r>
                <a:rPr lang="en-US" sz="3200" b="true">
                  <a:solidFill>
                    <a:srgbClr val="1D78FF"/>
                  </a:solidFill>
                  <a:latin typeface="Arial Bold"/>
                  <a:ea typeface="Arial Bold"/>
                  <a:cs typeface="Arial Bold"/>
                  <a:sym typeface="Arial Bold"/>
                </a:rPr>
                <a:t>ết quả thực nghiệm</a:t>
              </a:r>
            </a:p>
          </p:txBody>
        </p:sp>
      </p:grpSp>
      <p:grpSp>
        <p:nvGrpSpPr>
          <p:cNvPr name="Group 20" id="20"/>
          <p:cNvGrpSpPr/>
          <p:nvPr/>
        </p:nvGrpSpPr>
        <p:grpSpPr>
          <a:xfrm rot="0">
            <a:off x="619799" y="6733542"/>
            <a:ext cx="586071" cy="581658"/>
            <a:chOff x="0" y="0"/>
            <a:chExt cx="781429" cy="775543"/>
          </a:xfrm>
        </p:grpSpPr>
        <p:sp>
          <p:nvSpPr>
            <p:cNvPr name="Freeform 21" id="21"/>
            <p:cNvSpPr/>
            <p:nvPr/>
          </p:nvSpPr>
          <p:spPr>
            <a:xfrm flipH="false" flipV="false" rot="0">
              <a:off x="0" y="0"/>
              <a:ext cx="781429" cy="775543"/>
            </a:xfrm>
            <a:custGeom>
              <a:avLst/>
              <a:gdLst/>
              <a:ahLst/>
              <a:cxnLst/>
              <a:rect r="r" b="b" t="t" l="l"/>
              <a:pathLst>
                <a:path h="775543" w="781429">
                  <a:moveTo>
                    <a:pt x="0" y="0"/>
                  </a:moveTo>
                  <a:lnTo>
                    <a:pt x="781429" y="0"/>
                  </a:lnTo>
                  <a:lnTo>
                    <a:pt x="781429" y="775543"/>
                  </a:lnTo>
                  <a:lnTo>
                    <a:pt x="0" y="775543"/>
                  </a:lnTo>
                  <a:close/>
                </a:path>
              </a:pathLst>
            </a:custGeom>
            <a:solidFill>
              <a:srgbClr val="000000">
                <a:alpha val="0"/>
              </a:srgbClr>
            </a:solidFill>
          </p:spPr>
        </p:sp>
        <p:sp>
          <p:nvSpPr>
            <p:cNvPr name="TextBox 22" id="22"/>
            <p:cNvSpPr txBox="true"/>
            <p:nvPr/>
          </p:nvSpPr>
          <p:spPr>
            <a:xfrm>
              <a:off x="0" y="-9525"/>
              <a:ext cx="781429" cy="785068"/>
            </a:xfrm>
            <a:prstGeom prst="rect">
              <a:avLst/>
            </a:prstGeom>
          </p:spPr>
          <p:txBody>
            <a:bodyPr anchor="ctr" rtlCol="false" tIns="0" lIns="0" bIns="0" rIns="0"/>
            <a:lstStyle/>
            <a:p>
              <a:pPr algn="ctr">
                <a:lnSpc>
                  <a:spcPts val="1663"/>
                </a:lnSpc>
              </a:pPr>
              <a:r>
                <a:rPr lang="en-US" sz="1386">
                  <a:solidFill>
                    <a:srgbClr val="000000"/>
                  </a:solidFill>
                  <a:latin typeface="Roboto"/>
                  <a:ea typeface="Roboto"/>
                  <a:cs typeface="Roboto"/>
                  <a:sym typeface="Roboto"/>
                </a:rPr>
                <a:t>25</a:t>
              </a:r>
            </a:p>
          </p:txBody>
        </p:sp>
      </p:grpSp>
      <p:sp>
        <p:nvSpPr>
          <p:cNvPr name="Freeform 23" id="23"/>
          <p:cNvSpPr/>
          <p:nvPr/>
        </p:nvSpPr>
        <p:spPr>
          <a:xfrm flipH="false" flipV="false" rot="0">
            <a:off x="7284886" y="2305259"/>
            <a:ext cx="2434986" cy="4278421"/>
          </a:xfrm>
          <a:custGeom>
            <a:avLst/>
            <a:gdLst/>
            <a:ahLst/>
            <a:cxnLst/>
            <a:rect r="r" b="b" t="t" l="l"/>
            <a:pathLst>
              <a:path h="4278421" w="2434986">
                <a:moveTo>
                  <a:pt x="0" y="0"/>
                </a:moveTo>
                <a:lnTo>
                  <a:pt x="2434986" y="0"/>
                </a:lnTo>
                <a:lnTo>
                  <a:pt x="2434986" y="4278421"/>
                </a:lnTo>
                <a:lnTo>
                  <a:pt x="0" y="4278421"/>
                </a:lnTo>
                <a:lnTo>
                  <a:pt x="0" y="0"/>
                </a:lnTo>
                <a:close/>
              </a:path>
            </a:pathLst>
          </a:custGeom>
          <a:blipFill>
            <a:blip r:embed="rId4"/>
            <a:stretch>
              <a:fillRect l="0" t="0" r="0" b="0"/>
            </a:stretch>
          </a:blipFill>
        </p:spPr>
      </p:sp>
      <p:sp>
        <p:nvSpPr>
          <p:cNvPr name="Freeform 24" id="24"/>
          <p:cNvSpPr/>
          <p:nvPr/>
        </p:nvSpPr>
        <p:spPr>
          <a:xfrm flipH="false" flipV="false" rot="0">
            <a:off x="-30480" y="5161822"/>
            <a:ext cx="5891614" cy="1538758"/>
          </a:xfrm>
          <a:custGeom>
            <a:avLst/>
            <a:gdLst/>
            <a:ahLst/>
            <a:cxnLst/>
            <a:rect r="r" b="b" t="t" l="l"/>
            <a:pathLst>
              <a:path h="1538758" w="5891614">
                <a:moveTo>
                  <a:pt x="0" y="0"/>
                </a:moveTo>
                <a:lnTo>
                  <a:pt x="5891614" y="0"/>
                </a:lnTo>
                <a:lnTo>
                  <a:pt x="5891614" y="1538758"/>
                </a:lnTo>
                <a:lnTo>
                  <a:pt x="0" y="1538758"/>
                </a:lnTo>
                <a:lnTo>
                  <a:pt x="0" y="0"/>
                </a:lnTo>
                <a:close/>
              </a:path>
            </a:pathLst>
          </a:custGeom>
          <a:blipFill>
            <a:blip r:embed="rId5"/>
            <a:stretch>
              <a:fillRect l="-8678" t="0" r="0" b="0"/>
            </a:stretch>
          </a:blipFill>
        </p:spPr>
      </p:sp>
      <p:sp>
        <p:nvSpPr>
          <p:cNvPr name="TextBox 25" id="25"/>
          <p:cNvSpPr txBox="true"/>
          <p:nvPr/>
        </p:nvSpPr>
        <p:spPr>
          <a:xfrm rot="0">
            <a:off x="360566" y="1022013"/>
            <a:ext cx="9426899" cy="450560"/>
          </a:xfrm>
          <a:prstGeom prst="rect">
            <a:avLst/>
          </a:prstGeom>
        </p:spPr>
        <p:txBody>
          <a:bodyPr anchor="t" rtlCol="false" tIns="0" lIns="0" bIns="0" rIns="0">
            <a:spAutoFit/>
          </a:bodyPr>
          <a:lstStyle/>
          <a:p>
            <a:pPr algn="l">
              <a:lnSpc>
                <a:spcPts val="3404"/>
              </a:lnSpc>
            </a:pPr>
          </a:p>
        </p:txBody>
      </p:sp>
      <p:sp>
        <p:nvSpPr>
          <p:cNvPr name="TextBox 26" id="26"/>
          <p:cNvSpPr txBox="true"/>
          <p:nvPr/>
        </p:nvSpPr>
        <p:spPr>
          <a:xfrm rot="0">
            <a:off x="192724" y="945862"/>
            <a:ext cx="9527148" cy="836393"/>
          </a:xfrm>
          <a:prstGeom prst="rect">
            <a:avLst/>
          </a:prstGeom>
        </p:spPr>
        <p:txBody>
          <a:bodyPr anchor="t" rtlCol="false" tIns="0" lIns="0" bIns="0" rIns="0">
            <a:spAutoFit/>
          </a:bodyPr>
          <a:lstStyle/>
          <a:p>
            <a:pPr algn="l">
              <a:lnSpc>
                <a:spcPts val="3242"/>
              </a:lnSpc>
            </a:pPr>
            <a:r>
              <a:rPr lang="en-US" sz="2065">
                <a:solidFill>
                  <a:srgbClr val="000000"/>
                </a:solidFill>
                <a:latin typeface="Calibri (MS)"/>
                <a:ea typeface="Calibri (MS)"/>
                <a:cs typeface="Calibri (MS)"/>
                <a:sym typeface="Calibri (MS)"/>
              </a:rPr>
              <a:t>Nhóm chúng tôi tiến hành kiểm thử trên </a:t>
            </a:r>
            <a:r>
              <a:rPr lang="en-US" sz="2065" b="true">
                <a:solidFill>
                  <a:srgbClr val="000000"/>
                </a:solidFill>
                <a:latin typeface="Calibri (MS) Bold"/>
                <a:ea typeface="Calibri (MS) Bold"/>
                <a:cs typeface="Calibri (MS) Bold"/>
                <a:sym typeface="Calibri (MS) Bold"/>
              </a:rPr>
              <a:t>6 Challenge trên 2 nền tảng</a:t>
            </a:r>
            <a:r>
              <a:rPr lang="en-US" sz="2065">
                <a:solidFill>
                  <a:srgbClr val="000000"/>
                </a:solidFill>
                <a:latin typeface="Calibri (MS)"/>
                <a:ea typeface="Calibri (MS)"/>
                <a:cs typeface="Calibri (MS)"/>
                <a:sym typeface="Calibri (MS)"/>
              </a:rPr>
              <a:t> chuyên về các Lỗ hổng TOP 10 OWASP như</a:t>
            </a:r>
            <a:r>
              <a:rPr lang="en-US" sz="2065" b="true">
                <a:solidFill>
                  <a:srgbClr val="000000"/>
                </a:solidFill>
                <a:latin typeface="Calibri (MS) Bold"/>
                <a:ea typeface="Calibri (MS) Bold"/>
                <a:cs typeface="Calibri (MS) Bold"/>
                <a:sym typeface="Calibri (MS) Bold"/>
              </a:rPr>
              <a:t> PyGoat , DVWA </a:t>
            </a:r>
            <a:r>
              <a:rPr lang="en-US" sz="2065">
                <a:solidFill>
                  <a:srgbClr val="000000"/>
                </a:solidFill>
                <a:latin typeface="Calibri (MS)"/>
                <a:ea typeface="Calibri (MS)"/>
                <a:cs typeface="Calibri (MS)"/>
                <a:sym typeface="Calibri (MS)"/>
              </a:rPr>
              <a:t>( được build VM Kali ) để tiến hành kiểm thử .</a:t>
            </a:r>
          </a:p>
        </p:txBody>
      </p:sp>
      <p:sp>
        <p:nvSpPr>
          <p:cNvPr name="TextBox 27" id="27"/>
          <p:cNvSpPr txBox="true"/>
          <p:nvPr/>
        </p:nvSpPr>
        <p:spPr>
          <a:xfrm rot="0">
            <a:off x="360566" y="1810830"/>
            <a:ext cx="9527148" cy="3366044"/>
          </a:xfrm>
          <a:prstGeom prst="rect">
            <a:avLst/>
          </a:prstGeom>
        </p:spPr>
        <p:txBody>
          <a:bodyPr anchor="t" rtlCol="false" tIns="0" lIns="0" bIns="0" rIns="0">
            <a:spAutoFit/>
          </a:bodyPr>
          <a:lstStyle/>
          <a:p>
            <a:pPr algn="l">
              <a:lnSpc>
                <a:spcPts val="2974"/>
              </a:lnSpc>
            </a:pPr>
            <a:r>
              <a:rPr lang="en-US" sz="2065" b="true">
                <a:solidFill>
                  <a:srgbClr val="000000"/>
                </a:solidFill>
                <a:latin typeface="Calibri (MS) Bold"/>
                <a:ea typeface="Calibri (MS) Bold"/>
                <a:cs typeface="Calibri (MS) Bold"/>
                <a:sym typeface="Calibri (MS) Bold"/>
              </a:rPr>
              <a:t>Các thử thách thực nghiệm bao gồm : </a:t>
            </a:r>
          </a:p>
          <a:p>
            <a:pPr algn="l">
              <a:lnSpc>
                <a:spcPts val="2974"/>
              </a:lnSpc>
            </a:pPr>
            <a:r>
              <a:rPr lang="en-US" sz="2065" i="true" b="true">
                <a:solidFill>
                  <a:srgbClr val="000000"/>
                </a:solidFill>
                <a:latin typeface="Calibri (MS) Bold Italics"/>
                <a:ea typeface="Calibri (MS) Bold Italics"/>
                <a:cs typeface="Calibri (MS) Bold Italics"/>
                <a:sym typeface="Calibri (MS) Bold Italics"/>
              </a:rPr>
              <a:t>PyGoat : </a:t>
            </a:r>
          </a:p>
          <a:p>
            <a:pPr algn="l" marL="445940" indent="-222970" lvl="1">
              <a:lnSpc>
                <a:spcPts val="2974"/>
              </a:lnSpc>
              <a:buFont typeface="Arial"/>
              <a:buChar char="•"/>
            </a:pPr>
            <a:r>
              <a:rPr lang="en-US" sz="2065">
                <a:solidFill>
                  <a:srgbClr val="000000"/>
                </a:solidFill>
                <a:latin typeface="Calibri (MS)"/>
                <a:ea typeface="Calibri (MS)"/>
                <a:cs typeface="Calibri (MS)"/>
                <a:sym typeface="Calibri (MS)"/>
              </a:rPr>
              <a:t>Broken Access Control - Lab1</a:t>
            </a:r>
          </a:p>
          <a:p>
            <a:pPr algn="l" marL="445940" indent="-222970" lvl="1">
              <a:lnSpc>
                <a:spcPts val="2974"/>
              </a:lnSpc>
              <a:buFont typeface="Arial"/>
              <a:buChar char="•"/>
            </a:pPr>
            <a:r>
              <a:rPr lang="en-US" sz="2065">
                <a:solidFill>
                  <a:srgbClr val="000000"/>
                </a:solidFill>
                <a:latin typeface="Calibri (MS)"/>
                <a:ea typeface="Calibri (MS)"/>
                <a:cs typeface="Calibri (MS)"/>
                <a:sym typeface="Calibri (MS)"/>
              </a:rPr>
              <a:t>Broken Access Control - Lab2</a:t>
            </a:r>
          </a:p>
          <a:p>
            <a:pPr algn="l" marL="445940" indent="-222970" lvl="1">
              <a:lnSpc>
                <a:spcPts val="2974"/>
              </a:lnSpc>
              <a:buFont typeface="Arial"/>
              <a:buChar char="•"/>
            </a:pPr>
            <a:r>
              <a:rPr lang="en-US" sz="2065">
                <a:solidFill>
                  <a:srgbClr val="000000"/>
                </a:solidFill>
                <a:latin typeface="Calibri (MS)"/>
                <a:ea typeface="Calibri (MS)"/>
                <a:cs typeface="Calibri (MS)"/>
                <a:sym typeface="Calibri (MS)"/>
              </a:rPr>
              <a:t>Server-Side Request Forgery (SSRF) - Lab2</a:t>
            </a:r>
          </a:p>
          <a:p>
            <a:pPr algn="l">
              <a:lnSpc>
                <a:spcPts val="2974"/>
              </a:lnSpc>
            </a:pPr>
            <a:r>
              <a:rPr lang="en-US" sz="2065" i="true" b="true">
                <a:solidFill>
                  <a:srgbClr val="000000"/>
                </a:solidFill>
                <a:latin typeface="Calibri (MS) Bold Italics"/>
                <a:ea typeface="Calibri (MS) Bold Italics"/>
                <a:cs typeface="Calibri (MS) Bold Italics"/>
                <a:sym typeface="Calibri (MS) Bold Italics"/>
              </a:rPr>
              <a:t>DVWA </a:t>
            </a:r>
            <a:r>
              <a:rPr lang="en-US" sz="2065" b="true">
                <a:solidFill>
                  <a:srgbClr val="000000"/>
                </a:solidFill>
                <a:latin typeface="Calibri (MS) Bold"/>
                <a:ea typeface="Calibri (MS) Bold"/>
                <a:cs typeface="Calibri (MS) Bold"/>
                <a:sym typeface="Calibri (MS) Bold"/>
              </a:rPr>
              <a:t>: </a:t>
            </a:r>
          </a:p>
          <a:p>
            <a:pPr algn="l" marL="445940" indent="-222970" lvl="1">
              <a:lnSpc>
                <a:spcPts val="2974"/>
              </a:lnSpc>
              <a:buFont typeface="Arial"/>
              <a:buChar char="•"/>
            </a:pPr>
            <a:r>
              <a:rPr lang="en-US" sz="2065">
                <a:solidFill>
                  <a:srgbClr val="000000"/>
                </a:solidFill>
                <a:latin typeface="Calibri (MS)"/>
                <a:ea typeface="Calibri (MS)"/>
                <a:cs typeface="Calibri (MS)"/>
                <a:sym typeface="Calibri (MS)"/>
              </a:rPr>
              <a:t>SQL Injection </a:t>
            </a:r>
          </a:p>
          <a:p>
            <a:pPr algn="l" marL="445940" indent="-222970" lvl="1">
              <a:lnSpc>
                <a:spcPts val="2974"/>
              </a:lnSpc>
              <a:buFont typeface="Arial"/>
              <a:buChar char="•"/>
            </a:pPr>
            <a:r>
              <a:rPr lang="en-US" sz="2065">
                <a:solidFill>
                  <a:srgbClr val="000000"/>
                </a:solidFill>
                <a:latin typeface="Calibri (MS)"/>
                <a:ea typeface="Calibri (MS)"/>
                <a:cs typeface="Calibri (MS)"/>
                <a:sym typeface="Calibri (MS)"/>
              </a:rPr>
              <a:t>XSS DOM-baed</a:t>
            </a:r>
          </a:p>
          <a:p>
            <a:pPr algn="l" marL="445940" indent="-222970" lvl="1">
              <a:lnSpc>
                <a:spcPts val="2974"/>
              </a:lnSpc>
              <a:buFont typeface="Arial"/>
              <a:buChar char="•"/>
            </a:pPr>
            <a:r>
              <a:rPr lang="en-US" sz="2065">
                <a:solidFill>
                  <a:srgbClr val="000000"/>
                </a:solidFill>
                <a:latin typeface="Calibri (MS)"/>
                <a:ea typeface="Calibri (MS)"/>
                <a:cs typeface="Calibri (MS)"/>
                <a:sym typeface="Calibri (MS)"/>
              </a:rPr>
              <a:t>XSS Reflected</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9753600" cy="73152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210566"/>
                  </a:moveTo>
                  <a:cubicBezTo>
                    <a:pt x="0" y="94234"/>
                    <a:pt x="94234" y="0"/>
                    <a:pt x="210566" y="0"/>
                  </a:cubicBezTo>
                  <a:lnTo>
                    <a:pt x="12794235" y="0"/>
                  </a:lnTo>
                  <a:cubicBezTo>
                    <a:pt x="12910566" y="0"/>
                    <a:pt x="13004800" y="94234"/>
                    <a:pt x="13004800" y="210566"/>
                  </a:cubicBezTo>
                  <a:lnTo>
                    <a:pt x="13004800" y="9543034"/>
                  </a:lnTo>
                  <a:cubicBezTo>
                    <a:pt x="13004800" y="9659365"/>
                    <a:pt x="12910566" y="9753600"/>
                    <a:pt x="12794235" y="9753600"/>
                  </a:cubicBezTo>
                  <a:lnTo>
                    <a:pt x="210566" y="9753600"/>
                  </a:lnTo>
                  <a:cubicBezTo>
                    <a:pt x="94234" y="9753600"/>
                    <a:pt x="0" y="9659366"/>
                    <a:pt x="0" y="9543034"/>
                  </a:cubicBezTo>
                  <a:close/>
                </a:path>
              </a:pathLst>
            </a:custGeom>
            <a:solidFill>
              <a:srgbClr val="FFFFFF"/>
            </a:solidFill>
          </p:spPr>
        </p:sp>
      </p:grpSp>
      <p:grpSp>
        <p:nvGrpSpPr>
          <p:cNvPr name="Group 4" id="4"/>
          <p:cNvGrpSpPr>
            <a:grpSpLocks noChangeAspect="true"/>
          </p:cNvGrpSpPr>
          <p:nvPr/>
        </p:nvGrpSpPr>
        <p:grpSpPr>
          <a:xfrm rot="0">
            <a:off x="8942953" y="33306"/>
            <a:ext cx="776919" cy="776919"/>
            <a:chOff x="0" y="0"/>
            <a:chExt cx="1035893" cy="1035893"/>
          </a:xfrm>
        </p:grpSpPr>
        <p:sp>
          <p:nvSpPr>
            <p:cNvPr name="Freeform 5" id="5" descr="A picture containing object, clock  Description automatically generated"/>
            <p:cNvSpPr/>
            <p:nvPr/>
          </p:nvSpPr>
          <p:spPr>
            <a:xfrm flipH="false" flipV="false" rot="0">
              <a:off x="0" y="0"/>
              <a:ext cx="1035939" cy="1035939"/>
            </a:xfrm>
            <a:custGeom>
              <a:avLst/>
              <a:gdLst/>
              <a:ahLst/>
              <a:cxnLst/>
              <a:rect r="r" b="b" t="t" l="l"/>
              <a:pathLst>
                <a:path h="1035939" w="1035939">
                  <a:moveTo>
                    <a:pt x="0" y="0"/>
                  </a:moveTo>
                  <a:lnTo>
                    <a:pt x="1035939" y="0"/>
                  </a:lnTo>
                  <a:lnTo>
                    <a:pt x="1035939" y="1035939"/>
                  </a:lnTo>
                  <a:lnTo>
                    <a:pt x="0" y="1035939"/>
                  </a:lnTo>
                  <a:lnTo>
                    <a:pt x="0" y="0"/>
                  </a:lnTo>
                  <a:close/>
                </a:path>
              </a:pathLst>
            </a:custGeom>
            <a:blipFill>
              <a:blip r:embed="rId2"/>
              <a:stretch>
                <a:fillRect l="0" t="0" r="4" b="4"/>
              </a:stretch>
            </a:blipFill>
          </p:spPr>
        </p:sp>
      </p:grpSp>
      <p:sp>
        <p:nvSpPr>
          <p:cNvPr name="AutoShape 6" id="6"/>
          <p:cNvSpPr/>
          <p:nvPr/>
        </p:nvSpPr>
        <p:spPr>
          <a:xfrm rot="21352">
            <a:off x="-30575" y="868629"/>
            <a:ext cx="9814749" cy="0"/>
          </a:xfrm>
          <a:prstGeom prst="line">
            <a:avLst/>
          </a:prstGeom>
          <a:ln cap="rnd" w="47625">
            <a:solidFill>
              <a:srgbClr val="1D78FF"/>
            </a:solidFill>
            <a:prstDash val="solid"/>
            <a:headEnd type="none" len="sm" w="sm"/>
            <a:tailEnd type="none" len="sm" w="sm"/>
          </a:ln>
        </p:spPr>
      </p:sp>
      <p:grpSp>
        <p:nvGrpSpPr>
          <p:cNvPr name="Group 7" id="7"/>
          <p:cNvGrpSpPr/>
          <p:nvPr/>
        </p:nvGrpSpPr>
        <p:grpSpPr>
          <a:xfrm rot="0">
            <a:off x="-33730" y="6719961"/>
            <a:ext cx="9821196" cy="595239"/>
            <a:chOff x="0" y="0"/>
            <a:chExt cx="13094928" cy="793653"/>
          </a:xfrm>
        </p:grpSpPr>
        <p:sp>
          <p:nvSpPr>
            <p:cNvPr name="Freeform 8" id="8"/>
            <p:cNvSpPr/>
            <p:nvPr/>
          </p:nvSpPr>
          <p:spPr>
            <a:xfrm flipH="false" flipV="false" rot="0">
              <a:off x="0" y="0"/>
              <a:ext cx="13094970" cy="793623"/>
            </a:xfrm>
            <a:custGeom>
              <a:avLst/>
              <a:gdLst/>
              <a:ahLst/>
              <a:cxnLst/>
              <a:rect r="r" b="b" t="t" l="l"/>
              <a:pathLst>
                <a:path h="793623" w="13094970">
                  <a:moveTo>
                    <a:pt x="0" y="0"/>
                  </a:moveTo>
                  <a:lnTo>
                    <a:pt x="13094970" y="0"/>
                  </a:lnTo>
                  <a:lnTo>
                    <a:pt x="13094970" y="793623"/>
                  </a:lnTo>
                  <a:lnTo>
                    <a:pt x="0" y="793623"/>
                  </a:lnTo>
                  <a:close/>
                </a:path>
              </a:pathLst>
            </a:custGeom>
            <a:solidFill>
              <a:srgbClr val="000000">
                <a:alpha val="65490"/>
              </a:srgbClr>
            </a:solidFill>
          </p:spPr>
        </p:sp>
        <p:sp>
          <p:nvSpPr>
            <p:cNvPr name="TextBox 9" id="9"/>
            <p:cNvSpPr txBox="true"/>
            <p:nvPr/>
          </p:nvSpPr>
          <p:spPr>
            <a:xfrm>
              <a:off x="0" y="-9525"/>
              <a:ext cx="13094928" cy="803178"/>
            </a:xfrm>
            <a:prstGeom prst="rect">
              <a:avLst/>
            </a:prstGeom>
          </p:spPr>
          <p:txBody>
            <a:bodyPr anchor="ctr" rtlCol="false" tIns="50800" lIns="50800" bIns="50800" rIns="50800"/>
            <a:lstStyle/>
            <a:p>
              <a:pPr algn="ctr">
                <a:lnSpc>
                  <a:spcPts val="1535"/>
                </a:lnSpc>
              </a:pPr>
              <a:r>
                <a:rPr lang="en-US" b="true" sz="1279" i="true">
                  <a:solidFill>
                    <a:srgbClr val="FFFFFF"/>
                  </a:solidFill>
                  <a:latin typeface="Arial Nova Bold Italics"/>
                  <a:ea typeface="Arial Nova Bold Italics"/>
                  <a:cs typeface="Arial Nova Bold Italics"/>
                  <a:sym typeface="Arial Nova Bold Italics"/>
                </a:rPr>
                <a:t>Information Security Lab (InSecLab) – Email: inseclab@uit.edu.vn</a:t>
              </a:r>
            </a:p>
            <a:p>
              <a:pPr algn="ctr">
                <a:lnSpc>
                  <a:spcPts val="1535"/>
                </a:lnSpc>
              </a:pPr>
              <a:r>
                <a:rPr lang="en-US" sz="1279">
                  <a:solidFill>
                    <a:srgbClr val="FFFFFF"/>
                  </a:solidFill>
                  <a:latin typeface="Arial Nova"/>
                  <a:ea typeface="Arial Nova"/>
                  <a:cs typeface="Arial Nova"/>
                  <a:sym typeface="Arial Nova"/>
                </a:rPr>
                <a:t>University of Information Technology (UIT), VNU-HCM</a:t>
              </a:r>
            </a:p>
          </p:txBody>
        </p:sp>
      </p:grpSp>
      <p:grpSp>
        <p:nvGrpSpPr>
          <p:cNvPr name="Group 10" id="10"/>
          <p:cNvGrpSpPr/>
          <p:nvPr/>
        </p:nvGrpSpPr>
        <p:grpSpPr>
          <a:xfrm rot="0">
            <a:off x="613026" y="6721758"/>
            <a:ext cx="599618" cy="600215"/>
            <a:chOff x="0" y="0"/>
            <a:chExt cx="799491" cy="800287"/>
          </a:xfrm>
        </p:grpSpPr>
        <p:sp>
          <p:nvSpPr>
            <p:cNvPr name="Freeform 11" id="11"/>
            <p:cNvSpPr/>
            <p:nvPr/>
          </p:nvSpPr>
          <p:spPr>
            <a:xfrm flipH="false" flipV="false" rot="0">
              <a:off x="9017" y="9017"/>
              <a:ext cx="781431" cy="782193"/>
            </a:xfrm>
            <a:custGeom>
              <a:avLst/>
              <a:gdLst/>
              <a:ahLst/>
              <a:cxnLst/>
              <a:rect r="r" b="b" t="t" l="l"/>
              <a:pathLst>
                <a:path h="782193" w="781431">
                  <a:moveTo>
                    <a:pt x="0" y="0"/>
                  </a:moveTo>
                  <a:lnTo>
                    <a:pt x="781431" y="0"/>
                  </a:lnTo>
                  <a:lnTo>
                    <a:pt x="781431" y="782193"/>
                  </a:lnTo>
                  <a:lnTo>
                    <a:pt x="0" y="782193"/>
                  </a:lnTo>
                </a:path>
              </a:pathLst>
            </a:custGeom>
            <a:solidFill>
              <a:srgbClr val="FFFFFF"/>
            </a:solidFill>
          </p:spPr>
        </p:sp>
        <p:sp>
          <p:nvSpPr>
            <p:cNvPr name="Freeform 12" id="12"/>
            <p:cNvSpPr/>
            <p:nvPr/>
          </p:nvSpPr>
          <p:spPr>
            <a:xfrm flipH="false" flipV="false" rot="0">
              <a:off x="9017" y="0"/>
              <a:ext cx="790448" cy="800227"/>
            </a:xfrm>
            <a:custGeom>
              <a:avLst/>
              <a:gdLst/>
              <a:ahLst/>
              <a:cxnLst/>
              <a:rect r="r" b="b" t="t" l="l"/>
              <a:pathLst>
                <a:path h="800227" w="790448">
                  <a:moveTo>
                    <a:pt x="0" y="0"/>
                  </a:moveTo>
                  <a:lnTo>
                    <a:pt x="781431" y="0"/>
                  </a:lnTo>
                  <a:cubicBezTo>
                    <a:pt x="786384" y="0"/>
                    <a:pt x="790448" y="4064"/>
                    <a:pt x="790448" y="9017"/>
                  </a:cubicBezTo>
                  <a:lnTo>
                    <a:pt x="790448" y="791210"/>
                  </a:lnTo>
                  <a:cubicBezTo>
                    <a:pt x="790448" y="796163"/>
                    <a:pt x="786384" y="800227"/>
                    <a:pt x="781431" y="800227"/>
                  </a:cubicBezTo>
                  <a:lnTo>
                    <a:pt x="0" y="800227"/>
                  </a:lnTo>
                  <a:lnTo>
                    <a:pt x="0" y="782193"/>
                  </a:lnTo>
                  <a:lnTo>
                    <a:pt x="781431" y="782193"/>
                  </a:lnTo>
                  <a:lnTo>
                    <a:pt x="781431" y="791210"/>
                  </a:lnTo>
                  <a:lnTo>
                    <a:pt x="772414" y="791210"/>
                  </a:lnTo>
                  <a:lnTo>
                    <a:pt x="772414" y="9017"/>
                  </a:lnTo>
                  <a:lnTo>
                    <a:pt x="781431" y="9017"/>
                  </a:lnTo>
                  <a:lnTo>
                    <a:pt x="781431" y="18034"/>
                  </a:lnTo>
                  <a:lnTo>
                    <a:pt x="0" y="18034"/>
                  </a:lnTo>
                  <a:close/>
                </a:path>
              </a:pathLst>
            </a:custGeom>
            <a:solidFill>
              <a:srgbClr val="303030"/>
            </a:solidFill>
          </p:spPr>
        </p:sp>
      </p:grpSp>
      <p:grpSp>
        <p:nvGrpSpPr>
          <p:cNvPr name="Group 13" id="13"/>
          <p:cNvGrpSpPr/>
          <p:nvPr/>
        </p:nvGrpSpPr>
        <p:grpSpPr>
          <a:xfrm rot="0">
            <a:off x="8836659" y="6730169"/>
            <a:ext cx="561872" cy="585031"/>
            <a:chOff x="0" y="0"/>
            <a:chExt cx="749163" cy="780042"/>
          </a:xfrm>
        </p:grpSpPr>
        <p:sp>
          <p:nvSpPr>
            <p:cNvPr name="Freeform 14" id="14"/>
            <p:cNvSpPr/>
            <p:nvPr/>
          </p:nvSpPr>
          <p:spPr>
            <a:xfrm flipH="false" flipV="false" rot="0">
              <a:off x="0" y="0"/>
              <a:ext cx="749173" cy="780034"/>
            </a:xfrm>
            <a:custGeom>
              <a:avLst/>
              <a:gdLst/>
              <a:ahLst/>
              <a:cxnLst/>
              <a:rect r="r" b="b" t="t" l="l"/>
              <a:pathLst>
                <a:path h="780034" w="749173">
                  <a:moveTo>
                    <a:pt x="0" y="0"/>
                  </a:moveTo>
                  <a:lnTo>
                    <a:pt x="749173" y="0"/>
                  </a:lnTo>
                  <a:lnTo>
                    <a:pt x="749173" y="780034"/>
                  </a:lnTo>
                  <a:lnTo>
                    <a:pt x="0" y="780034"/>
                  </a:lnTo>
                </a:path>
              </a:pathLst>
            </a:custGeom>
            <a:solidFill>
              <a:srgbClr val="FFFFFF"/>
            </a:solidFill>
          </p:spPr>
        </p:sp>
      </p:grpSp>
      <p:grpSp>
        <p:nvGrpSpPr>
          <p:cNvPr name="Group 15" id="15"/>
          <p:cNvGrpSpPr>
            <a:grpSpLocks noChangeAspect="true"/>
          </p:cNvGrpSpPr>
          <p:nvPr/>
        </p:nvGrpSpPr>
        <p:grpSpPr>
          <a:xfrm rot="0">
            <a:off x="8894795" y="6772281"/>
            <a:ext cx="445600" cy="504181"/>
            <a:chOff x="0" y="0"/>
            <a:chExt cx="594133" cy="672242"/>
          </a:xfrm>
        </p:grpSpPr>
        <p:sp>
          <p:nvSpPr>
            <p:cNvPr name="Freeform 16" id="16" descr="A close up of a logo  Description generated with very high confidence"/>
            <p:cNvSpPr/>
            <p:nvPr/>
          </p:nvSpPr>
          <p:spPr>
            <a:xfrm flipH="false" flipV="false" rot="0">
              <a:off x="0" y="0"/>
              <a:ext cx="594106" cy="672211"/>
            </a:xfrm>
            <a:custGeom>
              <a:avLst/>
              <a:gdLst/>
              <a:ahLst/>
              <a:cxnLst/>
              <a:rect r="r" b="b" t="t" l="l"/>
              <a:pathLst>
                <a:path h="672211" w="594106">
                  <a:moveTo>
                    <a:pt x="0" y="0"/>
                  </a:moveTo>
                  <a:lnTo>
                    <a:pt x="594106" y="0"/>
                  </a:lnTo>
                  <a:lnTo>
                    <a:pt x="594106" y="672211"/>
                  </a:lnTo>
                  <a:lnTo>
                    <a:pt x="0" y="672211"/>
                  </a:lnTo>
                  <a:lnTo>
                    <a:pt x="0" y="0"/>
                  </a:lnTo>
                  <a:close/>
                </a:path>
              </a:pathLst>
            </a:custGeom>
            <a:blipFill>
              <a:blip r:embed="rId3"/>
              <a:stretch>
                <a:fillRect l="0" t="0" r="-307705" b="-4"/>
              </a:stretch>
            </a:blipFill>
          </p:spPr>
        </p:sp>
      </p:grpSp>
      <p:grpSp>
        <p:nvGrpSpPr>
          <p:cNvPr name="Group 17" id="17"/>
          <p:cNvGrpSpPr/>
          <p:nvPr/>
        </p:nvGrpSpPr>
        <p:grpSpPr>
          <a:xfrm rot="0">
            <a:off x="181276" y="154287"/>
            <a:ext cx="8761677" cy="544118"/>
            <a:chOff x="0" y="0"/>
            <a:chExt cx="11682236" cy="725491"/>
          </a:xfrm>
        </p:grpSpPr>
        <p:sp>
          <p:nvSpPr>
            <p:cNvPr name="Freeform 18" id="18"/>
            <p:cNvSpPr/>
            <p:nvPr/>
          </p:nvSpPr>
          <p:spPr>
            <a:xfrm flipH="false" flipV="false" rot="0">
              <a:off x="0" y="0"/>
              <a:ext cx="11682236" cy="725491"/>
            </a:xfrm>
            <a:custGeom>
              <a:avLst/>
              <a:gdLst/>
              <a:ahLst/>
              <a:cxnLst/>
              <a:rect r="r" b="b" t="t" l="l"/>
              <a:pathLst>
                <a:path h="725491" w="11682236">
                  <a:moveTo>
                    <a:pt x="0" y="0"/>
                  </a:moveTo>
                  <a:lnTo>
                    <a:pt x="11682236" y="0"/>
                  </a:lnTo>
                  <a:lnTo>
                    <a:pt x="11682236" y="725491"/>
                  </a:lnTo>
                  <a:lnTo>
                    <a:pt x="0" y="725491"/>
                  </a:lnTo>
                  <a:close/>
                </a:path>
              </a:pathLst>
            </a:custGeom>
            <a:solidFill>
              <a:srgbClr val="000000">
                <a:alpha val="0"/>
              </a:srgbClr>
            </a:solidFill>
          </p:spPr>
        </p:sp>
        <p:sp>
          <p:nvSpPr>
            <p:cNvPr name="TextBox 19" id="19"/>
            <p:cNvSpPr txBox="true"/>
            <p:nvPr/>
          </p:nvSpPr>
          <p:spPr>
            <a:xfrm>
              <a:off x="0" y="-28575"/>
              <a:ext cx="11682236" cy="754066"/>
            </a:xfrm>
            <a:prstGeom prst="rect">
              <a:avLst/>
            </a:prstGeom>
          </p:spPr>
          <p:txBody>
            <a:bodyPr anchor="ctr" rtlCol="false" tIns="0" lIns="0" bIns="0" rIns="0"/>
            <a:lstStyle/>
            <a:p>
              <a:pPr algn="l">
                <a:lnSpc>
                  <a:spcPts val="3456"/>
                </a:lnSpc>
              </a:pPr>
              <a:r>
                <a:rPr lang="en-US" sz="3200" b="true">
                  <a:solidFill>
                    <a:srgbClr val="1D78FF"/>
                  </a:solidFill>
                  <a:latin typeface="Arial Bold"/>
                  <a:ea typeface="Arial Bold"/>
                  <a:cs typeface="Arial Bold"/>
                  <a:sym typeface="Arial Bold"/>
                </a:rPr>
                <a:t>Kết quả thực nghiệm</a:t>
              </a:r>
            </a:p>
          </p:txBody>
        </p:sp>
      </p:grpSp>
      <p:grpSp>
        <p:nvGrpSpPr>
          <p:cNvPr name="Group 20" id="20"/>
          <p:cNvGrpSpPr/>
          <p:nvPr/>
        </p:nvGrpSpPr>
        <p:grpSpPr>
          <a:xfrm rot="0">
            <a:off x="619799" y="6733542"/>
            <a:ext cx="586071" cy="581658"/>
            <a:chOff x="0" y="0"/>
            <a:chExt cx="781429" cy="775543"/>
          </a:xfrm>
        </p:grpSpPr>
        <p:sp>
          <p:nvSpPr>
            <p:cNvPr name="Freeform 21" id="21"/>
            <p:cNvSpPr/>
            <p:nvPr/>
          </p:nvSpPr>
          <p:spPr>
            <a:xfrm flipH="false" flipV="false" rot="0">
              <a:off x="0" y="0"/>
              <a:ext cx="781429" cy="775543"/>
            </a:xfrm>
            <a:custGeom>
              <a:avLst/>
              <a:gdLst/>
              <a:ahLst/>
              <a:cxnLst/>
              <a:rect r="r" b="b" t="t" l="l"/>
              <a:pathLst>
                <a:path h="775543" w="781429">
                  <a:moveTo>
                    <a:pt x="0" y="0"/>
                  </a:moveTo>
                  <a:lnTo>
                    <a:pt x="781429" y="0"/>
                  </a:lnTo>
                  <a:lnTo>
                    <a:pt x="781429" y="775543"/>
                  </a:lnTo>
                  <a:lnTo>
                    <a:pt x="0" y="775543"/>
                  </a:lnTo>
                  <a:close/>
                </a:path>
              </a:pathLst>
            </a:custGeom>
            <a:solidFill>
              <a:srgbClr val="000000">
                <a:alpha val="0"/>
              </a:srgbClr>
            </a:solidFill>
          </p:spPr>
        </p:sp>
        <p:sp>
          <p:nvSpPr>
            <p:cNvPr name="TextBox 22" id="22"/>
            <p:cNvSpPr txBox="true"/>
            <p:nvPr/>
          </p:nvSpPr>
          <p:spPr>
            <a:xfrm>
              <a:off x="0" y="-9525"/>
              <a:ext cx="781429" cy="785068"/>
            </a:xfrm>
            <a:prstGeom prst="rect">
              <a:avLst/>
            </a:prstGeom>
          </p:spPr>
          <p:txBody>
            <a:bodyPr anchor="ctr" rtlCol="false" tIns="0" lIns="0" bIns="0" rIns="0"/>
            <a:lstStyle/>
            <a:p>
              <a:pPr algn="ctr">
                <a:lnSpc>
                  <a:spcPts val="1663"/>
                </a:lnSpc>
              </a:pPr>
              <a:r>
                <a:rPr lang="en-US" sz="1386">
                  <a:solidFill>
                    <a:srgbClr val="000000"/>
                  </a:solidFill>
                  <a:latin typeface="Roboto"/>
                  <a:ea typeface="Roboto"/>
                  <a:cs typeface="Roboto"/>
                  <a:sym typeface="Roboto"/>
                </a:rPr>
                <a:t>26</a:t>
              </a:r>
            </a:p>
          </p:txBody>
        </p:sp>
      </p:grpSp>
      <p:graphicFrame>
        <p:nvGraphicFramePr>
          <p:cNvPr name="Table 23" id="23"/>
          <p:cNvGraphicFramePr>
            <a:graphicFrameLocks noGrp="true"/>
          </p:cNvGraphicFramePr>
          <p:nvPr/>
        </p:nvGraphicFramePr>
        <p:xfrm>
          <a:off x="451733" y="1567793"/>
          <a:ext cx="8460836" cy="4865770"/>
        </p:xfrm>
        <a:graphic>
          <a:graphicData uri="http://schemas.openxmlformats.org/drawingml/2006/table">
            <a:tbl>
              <a:tblPr/>
              <a:tblGrid>
                <a:gridCol w="971436"/>
                <a:gridCol w="2132923"/>
                <a:gridCol w="1502777"/>
                <a:gridCol w="2014105"/>
                <a:gridCol w="1839596"/>
              </a:tblGrid>
              <a:tr h="1145403">
                <a:tc>
                  <a:txBody>
                    <a:bodyPr anchor="t" rtlCol="false"/>
                    <a:lstStyle/>
                    <a:p>
                      <a:pPr algn="l">
                        <a:lnSpc>
                          <a:spcPts val="1611"/>
                        </a:lnSpc>
                        <a:defRPr/>
                      </a:pP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FFFFFF"/>
                    </a:solidFill>
                  </a:tcPr>
                </a:tc>
                <a:tc>
                  <a:txBody>
                    <a:bodyPr anchor="t" rtlCol="false"/>
                    <a:lstStyle/>
                    <a:p>
                      <a:pPr algn="ctr">
                        <a:lnSpc>
                          <a:spcPts val="1611"/>
                        </a:lnSpc>
                        <a:defRPr/>
                      </a:pPr>
                      <a:r>
                        <a:rPr lang="en-US" sz="1520">
                          <a:solidFill>
                            <a:srgbClr val="FFFFFF"/>
                          </a:solidFill>
                          <a:latin typeface="Calibri (MS)"/>
                          <a:ea typeface="Calibri (MS)"/>
                          <a:cs typeface="Calibri (MS)"/>
                          <a:sym typeface="Calibri (MS)"/>
                        </a:rPr>
                        <a:t>Challenge</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4472C4"/>
                    </a:solidFill>
                  </a:tcPr>
                </a:tc>
                <a:tc>
                  <a:txBody>
                    <a:bodyPr anchor="t" rtlCol="false"/>
                    <a:lstStyle/>
                    <a:p>
                      <a:pPr algn="ctr">
                        <a:lnSpc>
                          <a:spcPts val="1611"/>
                        </a:lnSpc>
                        <a:defRPr/>
                      </a:pPr>
                      <a:r>
                        <a:rPr lang="en-US" sz="1520">
                          <a:solidFill>
                            <a:srgbClr val="FFFFFF"/>
                          </a:solidFill>
                          <a:latin typeface="Calibri (MS)"/>
                          <a:ea typeface="Calibri (MS)"/>
                          <a:cs typeface="Calibri (MS)"/>
                          <a:sym typeface="Calibri (MS)"/>
                        </a:rPr>
                        <a:t>Model gốc,</a:t>
                      </a:r>
                      <a:endParaRPr lang="en-US" sz="1100"/>
                    </a:p>
                    <a:p>
                      <a:pPr algn="ctr">
                        <a:lnSpc>
                          <a:spcPts val="1611"/>
                        </a:lnSpc>
                      </a:pPr>
                      <a:r>
                        <a:rPr lang="en-US" sz="1520">
                          <a:solidFill>
                            <a:srgbClr val="FFFFFF"/>
                          </a:solidFill>
                          <a:latin typeface="Calibri (MS)"/>
                          <a:ea typeface="Calibri (MS)"/>
                          <a:cs typeface="Calibri (MS)"/>
                          <a:sym typeface="Calibri (MS)"/>
                        </a:rPr>
                        <a:t>LLM : Llama3.2</a:t>
                      </a:r>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4472C4"/>
                    </a:solidFill>
                  </a:tcPr>
                </a:tc>
                <a:tc>
                  <a:txBody>
                    <a:bodyPr anchor="t" rtlCol="false"/>
                    <a:lstStyle/>
                    <a:p>
                      <a:pPr algn="ctr">
                        <a:lnSpc>
                          <a:spcPts val="1611"/>
                        </a:lnSpc>
                        <a:defRPr/>
                      </a:pPr>
                      <a:r>
                        <a:rPr lang="en-US" sz="1520">
                          <a:solidFill>
                            <a:srgbClr val="FFFFFF"/>
                          </a:solidFill>
                          <a:latin typeface="Calibri (MS)"/>
                          <a:ea typeface="Calibri (MS)"/>
                          <a:cs typeface="Calibri (MS)"/>
                          <a:sym typeface="Calibri (MS)"/>
                        </a:rPr>
                        <a:t>Model tinh chỉnh,</a:t>
                      </a:r>
                      <a:endParaRPr lang="en-US" sz="1100"/>
                    </a:p>
                    <a:p>
                      <a:pPr algn="ctr">
                        <a:lnSpc>
                          <a:spcPts val="1611"/>
                        </a:lnSpc>
                      </a:pPr>
                      <a:r>
                        <a:rPr lang="en-US" sz="1520">
                          <a:solidFill>
                            <a:srgbClr val="FFFFFF"/>
                          </a:solidFill>
                          <a:latin typeface="Calibri (MS)"/>
                          <a:ea typeface="Calibri (MS)"/>
                          <a:cs typeface="Calibri (MS)"/>
                          <a:sym typeface="Calibri (MS)"/>
                        </a:rPr>
                        <a:t>LLM: Llama3.2-fine-tuned</a:t>
                      </a:r>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4472C4"/>
                    </a:solidFill>
                  </a:tcPr>
                </a:tc>
                <a:tc>
                  <a:txBody>
                    <a:bodyPr anchor="t" rtlCol="false"/>
                    <a:lstStyle/>
                    <a:p>
                      <a:pPr algn="ctr">
                        <a:lnSpc>
                          <a:spcPts val="1611"/>
                        </a:lnSpc>
                        <a:defRPr/>
                      </a:pPr>
                      <a:r>
                        <a:rPr lang="en-US" sz="1520">
                          <a:solidFill>
                            <a:srgbClr val="FFFFFF"/>
                          </a:solidFill>
                          <a:latin typeface="Calibri (MS)"/>
                          <a:ea typeface="Calibri (MS)"/>
                          <a:cs typeface="Calibri (MS)"/>
                          <a:sym typeface="Calibri (MS)"/>
                        </a:rPr>
                        <a:t>Model tinh chỉnh, LLM : Gpt-4o-mini</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4472C4"/>
                    </a:solidFill>
                  </a:tcPr>
                </a:tc>
              </a:tr>
              <a:tr h="531481">
                <a:tc rowSpan="3">
                  <a:txBody>
                    <a:bodyPr anchor="t" rtlCol="false"/>
                    <a:lstStyle/>
                    <a:p>
                      <a:pPr algn="l">
                        <a:lnSpc>
                          <a:spcPts val="2304"/>
                        </a:lnSpc>
                        <a:defRPr/>
                      </a:pPr>
                      <a:r>
                        <a:rPr lang="en-US" sz="1920">
                          <a:solidFill>
                            <a:srgbClr val="FFFFFF"/>
                          </a:solidFill>
                          <a:latin typeface="Calibri (MS)"/>
                          <a:ea typeface="Calibri (MS)"/>
                          <a:cs typeface="Calibri (MS)"/>
                          <a:sym typeface="Calibri (MS)"/>
                        </a:rPr>
                        <a:t>PYGOAT</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4C7FC8"/>
                    </a:solidFill>
                  </a:tcPr>
                </a:tc>
                <a:tc>
                  <a:txBody>
                    <a:bodyPr anchor="t" rtlCol="false"/>
                    <a:lstStyle/>
                    <a:p>
                      <a:pPr algn="just">
                        <a:lnSpc>
                          <a:spcPts val="1559"/>
                        </a:lnSpc>
                        <a:defRPr/>
                      </a:pPr>
                      <a:r>
                        <a:rPr lang="en-US" sz="1299">
                          <a:solidFill>
                            <a:srgbClr val="000000"/>
                          </a:solidFill>
                          <a:latin typeface="Calibri (MS)"/>
                          <a:ea typeface="Calibri (MS)"/>
                          <a:cs typeface="Calibri (MS)"/>
                          <a:sym typeface="Calibri (MS)"/>
                        </a:rPr>
                        <a:t>Broken Access Control- Lab1</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FD5EA"/>
                    </a:solidFill>
                  </a:tcPr>
                </a:tc>
                <a:tc>
                  <a:txBody>
                    <a:bodyPr anchor="t" rtlCol="false"/>
                    <a:lstStyle/>
                    <a:p>
                      <a:pPr algn="just">
                        <a:lnSpc>
                          <a:spcPts val="1559"/>
                        </a:lnSpc>
                        <a:defRPr/>
                      </a:pPr>
                      <a:r>
                        <a:rPr lang="en-US" sz="1299">
                          <a:solidFill>
                            <a:srgbClr val="000000"/>
                          </a:solidFill>
                          <a:latin typeface="Calibri (MS)"/>
                          <a:ea typeface="Calibri (MS)"/>
                          <a:cs typeface="Calibri (MS)"/>
                          <a:sym typeface="Calibri (MS)"/>
                        </a:rPr>
                        <a:t>6%</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FD5EA"/>
                    </a:solidFill>
                  </a:tcPr>
                </a:tc>
                <a:tc>
                  <a:txBody>
                    <a:bodyPr anchor="t" rtlCol="false"/>
                    <a:lstStyle/>
                    <a:p>
                      <a:pPr algn="just">
                        <a:lnSpc>
                          <a:spcPts val="1559"/>
                        </a:lnSpc>
                        <a:defRPr/>
                      </a:pPr>
                      <a:r>
                        <a:rPr lang="en-US" sz="1299">
                          <a:solidFill>
                            <a:srgbClr val="000000"/>
                          </a:solidFill>
                          <a:latin typeface="Calibri (MS)"/>
                          <a:ea typeface="Calibri (MS)"/>
                          <a:cs typeface="Calibri (MS)"/>
                          <a:sym typeface="Calibri (MS)"/>
                        </a:rPr>
                        <a:t>50%</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FD5EA"/>
                    </a:solidFill>
                  </a:tcPr>
                </a:tc>
                <a:tc>
                  <a:txBody>
                    <a:bodyPr anchor="t" rtlCol="false"/>
                    <a:lstStyle/>
                    <a:p>
                      <a:pPr algn="just">
                        <a:lnSpc>
                          <a:spcPts val="1559"/>
                        </a:lnSpc>
                        <a:defRPr/>
                      </a:pPr>
                      <a:r>
                        <a:rPr lang="en-US" sz="1299">
                          <a:solidFill>
                            <a:srgbClr val="000000"/>
                          </a:solidFill>
                          <a:latin typeface="Calibri (MS)"/>
                          <a:ea typeface="Calibri (MS)"/>
                          <a:cs typeface="Calibri (MS)"/>
                          <a:sym typeface="Calibri (MS)"/>
                        </a:rPr>
                        <a:t>70%</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FD5EA"/>
                    </a:solidFill>
                  </a:tcPr>
                </a:tc>
              </a:tr>
              <a:tr h="531481">
                <a:tc vMerge="true">
                  <a:txBody>
                    <a:bodyPr anchor="t" rtlCol="false"/>
                    <a:lstStyle/>
                    <a:p>
                      <a:pPr algn="l">
                        <a:lnSpc>
                          <a:spcPts val="2304"/>
                        </a:lnSpc>
                        <a:defRPr/>
                      </a:pPr>
                      <a:r>
                        <a:rPr lang="en-US" sz="1920">
                          <a:solidFill>
                            <a:srgbClr val="FFFFFF"/>
                          </a:solidFill>
                          <a:latin typeface="Calibri (MS)"/>
                          <a:ea typeface="Calibri (MS)"/>
                          <a:cs typeface="Calibri (MS)"/>
                          <a:sym typeface="Calibri (MS)"/>
                        </a:rPr>
                        <a:t>PYGOAT</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4C7FC8"/>
                    </a:solidFill>
                  </a:tcPr>
                </a:tc>
                <a:tc>
                  <a:txBody>
                    <a:bodyPr anchor="t" rtlCol="false"/>
                    <a:lstStyle/>
                    <a:p>
                      <a:pPr algn="just">
                        <a:lnSpc>
                          <a:spcPts val="1819"/>
                        </a:lnSpc>
                        <a:defRPr/>
                      </a:pPr>
                      <a:r>
                        <a:rPr lang="en-US" sz="1299">
                          <a:solidFill>
                            <a:srgbClr val="000000"/>
                          </a:solidFill>
                          <a:latin typeface="Calibri (MS)"/>
                          <a:ea typeface="Calibri (MS)"/>
                          <a:cs typeface="Calibri (MS)"/>
                          <a:sym typeface="Calibri (MS)"/>
                        </a:rPr>
                        <a:t>Broken Access Control- Lab 2</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9EBF5"/>
                    </a:solidFill>
                  </a:tcPr>
                </a:tc>
                <a:tc>
                  <a:txBody>
                    <a:bodyPr anchor="t" rtlCol="false"/>
                    <a:lstStyle/>
                    <a:p>
                      <a:pPr algn="just">
                        <a:lnSpc>
                          <a:spcPts val="1559"/>
                        </a:lnSpc>
                        <a:defRPr/>
                      </a:pPr>
                      <a:r>
                        <a:rPr lang="en-US" sz="1299">
                          <a:solidFill>
                            <a:srgbClr val="000000"/>
                          </a:solidFill>
                          <a:latin typeface="Calibri (MS)"/>
                          <a:ea typeface="Calibri (MS)"/>
                          <a:cs typeface="Calibri (MS)"/>
                          <a:sym typeface="Calibri (MS)"/>
                        </a:rPr>
                        <a:t>6%</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9EBF5"/>
                    </a:solidFill>
                  </a:tcPr>
                </a:tc>
                <a:tc>
                  <a:txBody>
                    <a:bodyPr anchor="t" rtlCol="false"/>
                    <a:lstStyle/>
                    <a:p>
                      <a:pPr algn="just">
                        <a:lnSpc>
                          <a:spcPts val="1559"/>
                        </a:lnSpc>
                        <a:defRPr/>
                      </a:pPr>
                      <a:r>
                        <a:rPr lang="en-US" sz="1299">
                          <a:solidFill>
                            <a:srgbClr val="000000"/>
                          </a:solidFill>
                          <a:latin typeface="Calibri (MS)"/>
                          <a:ea typeface="Calibri (MS)"/>
                          <a:cs typeface="Calibri (MS)"/>
                          <a:sym typeface="Calibri (MS)"/>
                        </a:rPr>
                        <a:t>70%</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9EBF5"/>
                    </a:solidFill>
                  </a:tcPr>
                </a:tc>
                <a:tc>
                  <a:txBody>
                    <a:bodyPr anchor="t" rtlCol="false"/>
                    <a:lstStyle/>
                    <a:p>
                      <a:pPr algn="just">
                        <a:lnSpc>
                          <a:spcPts val="1559"/>
                        </a:lnSpc>
                        <a:defRPr/>
                      </a:pPr>
                      <a:r>
                        <a:rPr lang="en-US" sz="1299">
                          <a:solidFill>
                            <a:srgbClr val="000000"/>
                          </a:solidFill>
                          <a:latin typeface="Calibri (MS)"/>
                          <a:ea typeface="Calibri (MS)"/>
                          <a:cs typeface="Calibri (MS)"/>
                          <a:sym typeface="Calibri (MS)"/>
                        </a:rPr>
                        <a:t>70%</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9EBF5"/>
                    </a:solidFill>
                  </a:tcPr>
                </a:tc>
              </a:tr>
              <a:tr h="531481">
                <a:tc vMerge="true">
                  <a:txBody>
                    <a:bodyPr anchor="t" rtlCol="false"/>
                    <a:lstStyle/>
                    <a:p>
                      <a:pPr algn="l">
                        <a:lnSpc>
                          <a:spcPts val="2304"/>
                        </a:lnSpc>
                        <a:defRPr/>
                      </a:pPr>
                      <a:r>
                        <a:rPr lang="en-US" sz="1920">
                          <a:solidFill>
                            <a:srgbClr val="FFFFFF"/>
                          </a:solidFill>
                          <a:latin typeface="Calibri (MS)"/>
                          <a:ea typeface="Calibri (MS)"/>
                          <a:cs typeface="Calibri (MS)"/>
                          <a:sym typeface="Calibri (MS)"/>
                        </a:rPr>
                        <a:t>PYGOAT</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4C7FC8"/>
                    </a:solidFill>
                  </a:tcPr>
                </a:tc>
                <a:tc>
                  <a:txBody>
                    <a:bodyPr anchor="t" rtlCol="false"/>
                    <a:lstStyle/>
                    <a:p>
                      <a:pPr algn="just">
                        <a:lnSpc>
                          <a:spcPts val="1559"/>
                        </a:lnSpc>
                        <a:defRPr/>
                      </a:pPr>
                      <a:r>
                        <a:rPr lang="en-US" sz="1299">
                          <a:solidFill>
                            <a:srgbClr val="000000"/>
                          </a:solidFill>
                          <a:latin typeface="Calibri (MS)"/>
                          <a:ea typeface="Calibri (MS)"/>
                          <a:cs typeface="Calibri (MS)"/>
                          <a:sym typeface="Calibri (MS)"/>
                        </a:rPr>
                        <a:t>SSRF-Lab2</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FD5EA"/>
                    </a:solidFill>
                  </a:tcPr>
                </a:tc>
                <a:tc>
                  <a:txBody>
                    <a:bodyPr anchor="t" rtlCol="false"/>
                    <a:lstStyle/>
                    <a:p>
                      <a:pPr algn="just">
                        <a:lnSpc>
                          <a:spcPts val="1559"/>
                        </a:lnSpc>
                        <a:defRPr/>
                      </a:pPr>
                      <a:r>
                        <a:rPr lang="en-US" sz="1299">
                          <a:solidFill>
                            <a:srgbClr val="000000"/>
                          </a:solidFill>
                          <a:latin typeface="Calibri (MS)"/>
                          <a:ea typeface="Calibri (MS)"/>
                          <a:cs typeface="Calibri (MS)"/>
                          <a:sym typeface="Calibri (MS)"/>
                        </a:rPr>
                        <a:t>0%</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FD5EA"/>
                    </a:solidFill>
                  </a:tcPr>
                </a:tc>
                <a:tc>
                  <a:txBody>
                    <a:bodyPr anchor="t" rtlCol="false"/>
                    <a:lstStyle/>
                    <a:p>
                      <a:pPr algn="just">
                        <a:lnSpc>
                          <a:spcPts val="1559"/>
                        </a:lnSpc>
                        <a:defRPr/>
                      </a:pPr>
                      <a:r>
                        <a:rPr lang="en-US" sz="1299">
                          <a:solidFill>
                            <a:srgbClr val="000000"/>
                          </a:solidFill>
                          <a:latin typeface="Calibri (MS)"/>
                          <a:ea typeface="Calibri (MS)"/>
                          <a:cs typeface="Calibri (MS)"/>
                          <a:sym typeface="Calibri (MS)"/>
                        </a:rPr>
                        <a:t>70%</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FD5EA"/>
                    </a:solidFill>
                  </a:tcPr>
                </a:tc>
                <a:tc>
                  <a:txBody>
                    <a:bodyPr anchor="t" rtlCol="false"/>
                    <a:lstStyle/>
                    <a:p>
                      <a:pPr algn="just">
                        <a:lnSpc>
                          <a:spcPts val="1559"/>
                        </a:lnSpc>
                        <a:defRPr/>
                      </a:pPr>
                      <a:r>
                        <a:rPr lang="en-US" sz="1299">
                          <a:solidFill>
                            <a:srgbClr val="000000"/>
                          </a:solidFill>
                          <a:latin typeface="Calibri (MS)"/>
                          <a:ea typeface="Calibri (MS)"/>
                          <a:cs typeface="Calibri (MS)"/>
                          <a:sym typeface="Calibri (MS)"/>
                        </a:rPr>
                        <a:t>100%</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FD5EA"/>
                    </a:solidFill>
                  </a:tcPr>
                </a:tc>
              </a:tr>
              <a:tr h="531481">
                <a:tc rowSpan="4">
                  <a:txBody>
                    <a:bodyPr anchor="t" rtlCol="false"/>
                    <a:lstStyle/>
                    <a:p>
                      <a:pPr algn="l">
                        <a:lnSpc>
                          <a:spcPts val="2304"/>
                        </a:lnSpc>
                        <a:defRPr/>
                      </a:pPr>
                      <a:r>
                        <a:rPr lang="en-US" sz="1920">
                          <a:solidFill>
                            <a:srgbClr val="FFFFFF"/>
                          </a:solidFill>
                          <a:latin typeface="Calibri (MS)"/>
                          <a:ea typeface="Calibri (MS)"/>
                          <a:cs typeface="Calibri (MS)"/>
                          <a:sym typeface="Calibri (MS)"/>
                        </a:rPr>
                        <a:t> DVWA</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4C7FC8"/>
                    </a:solidFill>
                  </a:tcPr>
                </a:tc>
                <a:tc>
                  <a:txBody>
                    <a:bodyPr anchor="t" rtlCol="false"/>
                    <a:lstStyle/>
                    <a:p>
                      <a:pPr algn="just">
                        <a:lnSpc>
                          <a:spcPts val="1559"/>
                        </a:lnSpc>
                        <a:defRPr/>
                      </a:pPr>
                      <a:r>
                        <a:rPr lang="en-US" sz="1299">
                          <a:solidFill>
                            <a:srgbClr val="000000"/>
                          </a:solidFill>
                          <a:latin typeface="Calibri (MS)"/>
                          <a:ea typeface="Calibri (MS)"/>
                          <a:cs typeface="Calibri (MS)"/>
                          <a:sym typeface="Calibri (MS)"/>
                        </a:rPr>
                        <a:t>SQL Injection</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9EBF5"/>
                    </a:solidFill>
                  </a:tcPr>
                </a:tc>
                <a:tc>
                  <a:txBody>
                    <a:bodyPr anchor="t" rtlCol="false"/>
                    <a:lstStyle/>
                    <a:p>
                      <a:pPr algn="just">
                        <a:lnSpc>
                          <a:spcPts val="1559"/>
                        </a:lnSpc>
                        <a:defRPr/>
                      </a:pPr>
                      <a:r>
                        <a:rPr lang="en-US" sz="1299">
                          <a:solidFill>
                            <a:srgbClr val="000000"/>
                          </a:solidFill>
                          <a:latin typeface="Calibri (MS)"/>
                          <a:ea typeface="Calibri (MS)"/>
                          <a:cs typeface="Calibri (MS)"/>
                          <a:sym typeface="Calibri (MS)"/>
                        </a:rPr>
                        <a:t>16%</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9EBF5"/>
                    </a:solidFill>
                  </a:tcPr>
                </a:tc>
                <a:tc>
                  <a:txBody>
                    <a:bodyPr anchor="t" rtlCol="false"/>
                    <a:lstStyle/>
                    <a:p>
                      <a:pPr algn="just">
                        <a:lnSpc>
                          <a:spcPts val="1559"/>
                        </a:lnSpc>
                        <a:defRPr/>
                      </a:pPr>
                      <a:r>
                        <a:rPr lang="en-US" sz="1299">
                          <a:solidFill>
                            <a:srgbClr val="000000"/>
                          </a:solidFill>
                          <a:latin typeface="Calibri (MS)"/>
                          <a:ea typeface="Calibri (MS)"/>
                          <a:cs typeface="Calibri (MS)"/>
                          <a:sym typeface="Calibri (MS)"/>
                        </a:rPr>
                        <a:t>80%</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9EBF5"/>
                    </a:solidFill>
                  </a:tcPr>
                </a:tc>
                <a:tc>
                  <a:txBody>
                    <a:bodyPr anchor="t" rtlCol="false"/>
                    <a:lstStyle/>
                    <a:p>
                      <a:pPr algn="just">
                        <a:lnSpc>
                          <a:spcPts val="1559"/>
                        </a:lnSpc>
                        <a:defRPr/>
                      </a:pPr>
                      <a:r>
                        <a:rPr lang="en-US" sz="1299">
                          <a:solidFill>
                            <a:srgbClr val="000000"/>
                          </a:solidFill>
                          <a:latin typeface="Calibri (MS)"/>
                          <a:ea typeface="Calibri (MS)"/>
                          <a:cs typeface="Calibri (MS)"/>
                          <a:sym typeface="Calibri (MS)"/>
                        </a:rPr>
                        <a:t>100%</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9EBF5"/>
                    </a:solidFill>
                  </a:tcPr>
                </a:tc>
              </a:tr>
              <a:tr h="531481">
                <a:tc vMerge="true">
                  <a:txBody>
                    <a:bodyPr anchor="t" rtlCol="false"/>
                    <a:lstStyle/>
                    <a:p>
                      <a:pPr algn="l">
                        <a:lnSpc>
                          <a:spcPts val="2304"/>
                        </a:lnSpc>
                        <a:defRPr/>
                      </a:pPr>
                      <a:r>
                        <a:rPr lang="en-US" sz="1920">
                          <a:solidFill>
                            <a:srgbClr val="FFFFFF"/>
                          </a:solidFill>
                          <a:latin typeface="Calibri (MS)"/>
                          <a:ea typeface="Calibri (MS)"/>
                          <a:cs typeface="Calibri (MS)"/>
                          <a:sym typeface="Calibri (MS)"/>
                        </a:rPr>
                        <a:t> DVWA</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4C7FC8"/>
                    </a:solidFill>
                  </a:tcPr>
                </a:tc>
                <a:tc>
                  <a:txBody>
                    <a:bodyPr anchor="t" rtlCol="false"/>
                    <a:lstStyle/>
                    <a:p>
                      <a:pPr algn="just">
                        <a:lnSpc>
                          <a:spcPts val="1559"/>
                        </a:lnSpc>
                        <a:defRPr/>
                      </a:pPr>
                      <a:r>
                        <a:rPr lang="en-US" sz="1299">
                          <a:solidFill>
                            <a:srgbClr val="000000"/>
                          </a:solidFill>
                          <a:latin typeface="Calibri (MS)"/>
                          <a:ea typeface="Calibri (MS)"/>
                          <a:cs typeface="Calibri (MS)"/>
                          <a:sym typeface="Calibri (MS)"/>
                        </a:rPr>
                        <a:t>XSS-DOM-Based</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FD5EA"/>
                    </a:solidFill>
                  </a:tcPr>
                </a:tc>
                <a:tc>
                  <a:txBody>
                    <a:bodyPr anchor="t" rtlCol="false"/>
                    <a:lstStyle/>
                    <a:p>
                      <a:pPr algn="just">
                        <a:lnSpc>
                          <a:spcPts val="1559"/>
                        </a:lnSpc>
                        <a:defRPr/>
                      </a:pPr>
                      <a:r>
                        <a:rPr lang="en-US" sz="1299">
                          <a:solidFill>
                            <a:srgbClr val="000000"/>
                          </a:solidFill>
                          <a:latin typeface="Calibri (MS)"/>
                          <a:ea typeface="Calibri (MS)"/>
                          <a:cs typeface="Calibri (MS)"/>
                          <a:sym typeface="Calibri (MS)"/>
                        </a:rPr>
                        <a:t>5%</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FD5EA"/>
                    </a:solidFill>
                  </a:tcPr>
                </a:tc>
                <a:tc>
                  <a:txBody>
                    <a:bodyPr anchor="t" rtlCol="false"/>
                    <a:lstStyle/>
                    <a:p>
                      <a:pPr algn="just">
                        <a:lnSpc>
                          <a:spcPts val="1559"/>
                        </a:lnSpc>
                        <a:defRPr/>
                      </a:pPr>
                      <a:r>
                        <a:rPr lang="en-US" sz="1299">
                          <a:solidFill>
                            <a:srgbClr val="000000"/>
                          </a:solidFill>
                          <a:latin typeface="Calibri (MS)"/>
                          <a:ea typeface="Calibri (MS)"/>
                          <a:cs typeface="Calibri (MS)"/>
                          <a:sym typeface="Calibri (MS)"/>
                        </a:rPr>
                        <a:t>100%</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FD5EA"/>
                    </a:solidFill>
                  </a:tcPr>
                </a:tc>
                <a:tc>
                  <a:txBody>
                    <a:bodyPr anchor="t" rtlCol="false"/>
                    <a:lstStyle/>
                    <a:p>
                      <a:pPr algn="just">
                        <a:lnSpc>
                          <a:spcPts val="1559"/>
                        </a:lnSpc>
                        <a:defRPr/>
                      </a:pPr>
                      <a:r>
                        <a:rPr lang="en-US" sz="1299">
                          <a:solidFill>
                            <a:srgbClr val="000000"/>
                          </a:solidFill>
                          <a:latin typeface="Calibri (MS)"/>
                          <a:ea typeface="Calibri (MS)"/>
                          <a:cs typeface="Calibri (MS)"/>
                          <a:sym typeface="Calibri (MS)"/>
                        </a:rPr>
                        <a:t>100%</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FD5EA"/>
                    </a:solidFill>
                  </a:tcPr>
                </a:tc>
              </a:tr>
              <a:tr h="531481">
                <a:tc vMerge="true">
                  <a:txBody>
                    <a:bodyPr anchor="t" rtlCol="false"/>
                    <a:lstStyle/>
                    <a:p>
                      <a:pPr algn="l">
                        <a:lnSpc>
                          <a:spcPts val="2304"/>
                        </a:lnSpc>
                        <a:defRPr/>
                      </a:pPr>
                      <a:r>
                        <a:rPr lang="en-US" sz="1920">
                          <a:solidFill>
                            <a:srgbClr val="FFFFFF"/>
                          </a:solidFill>
                          <a:latin typeface="Calibri (MS)"/>
                          <a:ea typeface="Calibri (MS)"/>
                          <a:cs typeface="Calibri (MS)"/>
                          <a:sym typeface="Calibri (MS)"/>
                        </a:rPr>
                        <a:t> DVWA</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4C7FC8"/>
                    </a:solidFill>
                  </a:tcPr>
                </a:tc>
                <a:tc>
                  <a:txBody>
                    <a:bodyPr anchor="t" rtlCol="false"/>
                    <a:lstStyle/>
                    <a:p>
                      <a:pPr algn="just">
                        <a:lnSpc>
                          <a:spcPts val="1559"/>
                        </a:lnSpc>
                        <a:defRPr/>
                      </a:pPr>
                      <a:r>
                        <a:rPr lang="en-US" sz="1299">
                          <a:solidFill>
                            <a:srgbClr val="000000"/>
                          </a:solidFill>
                          <a:latin typeface="Calibri (MS)"/>
                          <a:ea typeface="Calibri (MS)"/>
                          <a:cs typeface="Calibri (MS)"/>
                          <a:sym typeface="Calibri (MS)"/>
                        </a:rPr>
                        <a:t>XSS-Reflected</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9EBF5"/>
                    </a:solidFill>
                  </a:tcPr>
                </a:tc>
                <a:tc>
                  <a:txBody>
                    <a:bodyPr anchor="t" rtlCol="false"/>
                    <a:lstStyle/>
                    <a:p>
                      <a:pPr algn="just">
                        <a:lnSpc>
                          <a:spcPts val="1559"/>
                        </a:lnSpc>
                        <a:defRPr/>
                      </a:pPr>
                      <a:r>
                        <a:rPr lang="en-US" sz="1299">
                          <a:solidFill>
                            <a:srgbClr val="000000"/>
                          </a:solidFill>
                          <a:latin typeface="Calibri (MS)"/>
                          <a:ea typeface="Calibri (MS)"/>
                          <a:cs typeface="Calibri (MS)"/>
                          <a:sym typeface="Calibri (MS)"/>
                        </a:rPr>
                        <a:t>5%</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9EBF5"/>
                    </a:solidFill>
                  </a:tcPr>
                </a:tc>
                <a:tc>
                  <a:txBody>
                    <a:bodyPr anchor="t" rtlCol="false"/>
                    <a:lstStyle/>
                    <a:p>
                      <a:pPr algn="just">
                        <a:lnSpc>
                          <a:spcPts val="1559"/>
                        </a:lnSpc>
                        <a:defRPr/>
                      </a:pPr>
                      <a:r>
                        <a:rPr lang="en-US" sz="1299">
                          <a:solidFill>
                            <a:srgbClr val="000000"/>
                          </a:solidFill>
                          <a:latin typeface="Calibri (MS)"/>
                          <a:ea typeface="Calibri (MS)"/>
                          <a:cs typeface="Calibri (MS)"/>
                          <a:sym typeface="Calibri (MS)"/>
                        </a:rPr>
                        <a:t>100%</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9EBF5"/>
                    </a:solidFill>
                  </a:tcPr>
                </a:tc>
                <a:tc>
                  <a:txBody>
                    <a:bodyPr anchor="t" rtlCol="false"/>
                    <a:lstStyle/>
                    <a:p>
                      <a:pPr algn="just">
                        <a:lnSpc>
                          <a:spcPts val="1559"/>
                        </a:lnSpc>
                        <a:defRPr/>
                      </a:pPr>
                      <a:r>
                        <a:rPr lang="en-US" sz="1299">
                          <a:solidFill>
                            <a:srgbClr val="000000"/>
                          </a:solidFill>
                          <a:latin typeface="Calibri (MS)"/>
                          <a:ea typeface="Calibri (MS)"/>
                          <a:cs typeface="Calibri (MS)"/>
                          <a:sym typeface="Calibri (MS)"/>
                        </a:rPr>
                        <a:t>100%</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9EBF5"/>
                    </a:solidFill>
                  </a:tcPr>
                </a:tc>
              </a:tr>
              <a:tr h="531481">
                <a:tc vMerge="true">
                  <a:txBody>
                    <a:bodyPr anchor="t" rtlCol="false"/>
                    <a:lstStyle/>
                    <a:p>
                      <a:pPr algn="l">
                        <a:lnSpc>
                          <a:spcPts val="2304"/>
                        </a:lnSpc>
                        <a:defRPr/>
                      </a:pPr>
                      <a:r>
                        <a:rPr lang="en-US" sz="1920">
                          <a:solidFill>
                            <a:srgbClr val="FFFFFF"/>
                          </a:solidFill>
                          <a:latin typeface="Calibri (MS)"/>
                          <a:ea typeface="Calibri (MS)"/>
                          <a:cs typeface="Calibri (MS)"/>
                          <a:sym typeface="Calibri (MS)"/>
                        </a:rPr>
                        <a:t> DVWA</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4C7FC8"/>
                    </a:solidFill>
                  </a:tcPr>
                </a:tc>
                <a:tc>
                  <a:txBody>
                    <a:bodyPr anchor="t" rtlCol="false"/>
                    <a:lstStyle/>
                    <a:p>
                      <a:pPr algn="just">
                        <a:lnSpc>
                          <a:spcPts val="1559"/>
                        </a:lnSpc>
                        <a:defRPr/>
                      </a:pPr>
                      <a:r>
                        <a:rPr lang="en-US" sz="1299">
                          <a:solidFill>
                            <a:srgbClr val="000000"/>
                          </a:solidFill>
                          <a:latin typeface="Calibri (MS)"/>
                          <a:ea typeface="Calibri (MS)"/>
                          <a:cs typeface="Calibri (MS)"/>
                          <a:sym typeface="Calibri (MS)"/>
                        </a:rPr>
                        <a:t>Brute Force</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9EBF5"/>
                    </a:solidFill>
                  </a:tcPr>
                </a:tc>
                <a:tc>
                  <a:txBody>
                    <a:bodyPr anchor="t" rtlCol="false"/>
                    <a:lstStyle/>
                    <a:p>
                      <a:pPr algn="just">
                        <a:lnSpc>
                          <a:spcPts val="1559"/>
                        </a:lnSpc>
                        <a:defRPr/>
                      </a:pPr>
                      <a:r>
                        <a:rPr lang="en-US" sz="1299">
                          <a:solidFill>
                            <a:srgbClr val="000000"/>
                          </a:solidFill>
                          <a:latin typeface="Calibri (MS)"/>
                          <a:ea typeface="Calibri (MS)"/>
                          <a:cs typeface="Calibri (MS)"/>
                          <a:sym typeface="Calibri (MS)"/>
                        </a:rPr>
                        <a:t>5%</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9EBF5"/>
                    </a:solidFill>
                  </a:tcPr>
                </a:tc>
                <a:tc>
                  <a:txBody>
                    <a:bodyPr anchor="t" rtlCol="false"/>
                    <a:lstStyle/>
                    <a:p>
                      <a:pPr algn="just">
                        <a:lnSpc>
                          <a:spcPts val="1559"/>
                        </a:lnSpc>
                        <a:defRPr/>
                      </a:pPr>
                      <a:r>
                        <a:rPr lang="en-US" sz="1299">
                          <a:solidFill>
                            <a:srgbClr val="000000"/>
                          </a:solidFill>
                          <a:latin typeface="Calibri (MS)"/>
                          <a:ea typeface="Calibri (MS)"/>
                          <a:cs typeface="Calibri (MS)"/>
                          <a:sym typeface="Calibri (MS)"/>
                        </a:rPr>
                        <a:t>100%</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9EBF5"/>
                    </a:solidFill>
                  </a:tcPr>
                </a:tc>
                <a:tc>
                  <a:txBody>
                    <a:bodyPr anchor="t" rtlCol="false"/>
                    <a:lstStyle/>
                    <a:p>
                      <a:pPr algn="just">
                        <a:lnSpc>
                          <a:spcPts val="1559"/>
                        </a:lnSpc>
                        <a:defRPr/>
                      </a:pPr>
                      <a:r>
                        <a:rPr lang="en-US" sz="1299">
                          <a:solidFill>
                            <a:srgbClr val="000000"/>
                          </a:solidFill>
                          <a:latin typeface="Calibri (MS)"/>
                          <a:ea typeface="Calibri (MS)"/>
                          <a:cs typeface="Calibri (MS)"/>
                          <a:sym typeface="Calibri (MS)"/>
                        </a:rPr>
                        <a:t>100%</a:t>
                      </a:r>
                      <a:endParaRPr lang="en-US" sz="1100"/>
                    </a:p>
                  </a:txBody>
                  <a:tcPr marL="57150" marR="57150" marT="57150" marB="5715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9EBF5"/>
                    </a:solidFill>
                  </a:tcPr>
                </a:tc>
              </a:tr>
            </a:tbl>
          </a:graphicData>
        </a:graphic>
      </p:graphicFrame>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33306"/>
            <a:ext cx="9753600" cy="73152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210566"/>
                  </a:moveTo>
                  <a:cubicBezTo>
                    <a:pt x="0" y="94234"/>
                    <a:pt x="94234" y="0"/>
                    <a:pt x="210566" y="0"/>
                  </a:cubicBezTo>
                  <a:lnTo>
                    <a:pt x="12794235" y="0"/>
                  </a:lnTo>
                  <a:cubicBezTo>
                    <a:pt x="12910566" y="0"/>
                    <a:pt x="13004800" y="94234"/>
                    <a:pt x="13004800" y="210566"/>
                  </a:cubicBezTo>
                  <a:lnTo>
                    <a:pt x="13004800" y="9543034"/>
                  </a:lnTo>
                  <a:cubicBezTo>
                    <a:pt x="13004800" y="9659365"/>
                    <a:pt x="12910566" y="9753600"/>
                    <a:pt x="12794235" y="9753600"/>
                  </a:cubicBezTo>
                  <a:lnTo>
                    <a:pt x="210566" y="9753600"/>
                  </a:lnTo>
                  <a:cubicBezTo>
                    <a:pt x="94234" y="9753600"/>
                    <a:pt x="0" y="9659366"/>
                    <a:pt x="0" y="9543034"/>
                  </a:cubicBezTo>
                  <a:close/>
                </a:path>
              </a:pathLst>
            </a:custGeom>
            <a:solidFill>
              <a:srgbClr val="FFFFFF"/>
            </a:solidFill>
          </p:spPr>
        </p:sp>
      </p:grpSp>
      <p:grpSp>
        <p:nvGrpSpPr>
          <p:cNvPr name="Group 4" id="4"/>
          <p:cNvGrpSpPr>
            <a:grpSpLocks noChangeAspect="true"/>
          </p:cNvGrpSpPr>
          <p:nvPr/>
        </p:nvGrpSpPr>
        <p:grpSpPr>
          <a:xfrm rot="0">
            <a:off x="8942953" y="33306"/>
            <a:ext cx="776919" cy="776919"/>
            <a:chOff x="0" y="0"/>
            <a:chExt cx="1035893" cy="1035893"/>
          </a:xfrm>
        </p:grpSpPr>
        <p:sp>
          <p:nvSpPr>
            <p:cNvPr name="Freeform 5" id="5" descr="A picture containing object, clock  Description automatically generated"/>
            <p:cNvSpPr/>
            <p:nvPr/>
          </p:nvSpPr>
          <p:spPr>
            <a:xfrm flipH="false" flipV="false" rot="0">
              <a:off x="0" y="0"/>
              <a:ext cx="1035939" cy="1035939"/>
            </a:xfrm>
            <a:custGeom>
              <a:avLst/>
              <a:gdLst/>
              <a:ahLst/>
              <a:cxnLst/>
              <a:rect r="r" b="b" t="t" l="l"/>
              <a:pathLst>
                <a:path h="1035939" w="1035939">
                  <a:moveTo>
                    <a:pt x="0" y="0"/>
                  </a:moveTo>
                  <a:lnTo>
                    <a:pt x="1035939" y="0"/>
                  </a:lnTo>
                  <a:lnTo>
                    <a:pt x="1035939" y="1035939"/>
                  </a:lnTo>
                  <a:lnTo>
                    <a:pt x="0" y="1035939"/>
                  </a:lnTo>
                  <a:lnTo>
                    <a:pt x="0" y="0"/>
                  </a:lnTo>
                  <a:close/>
                </a:path>
              </a:pathLst>
            </a:custGeom>
            <a:blipFill>
              <a:blip r:embed="rId2"/>
              <a:stretch>
                <a:fillRect l="0" t="0" r="4" b="4"/>
              </a:stretch>
            </a:blipFill>
          </p:spPr>
        </p:sp>
      </p:grpSp>
      <p:sp>
        <p:nvSpPr>
          <p:cNvPr name="AutoShape 6" id="6"/>
          <p:cNvSpPr/>
          <p:nvPr/>
        </p:nvSpPr>
        <p:spPr>
          <a:xfrm rot="21352">
            <a:off x="-30575" y="868629"/>
            <a:ext cx="9814749" cy="0"/>
          </a:xfrm>
          <a:prstGeom prst="line">
            <a:avLst/>
          </a:prstGeom>
          <a:ln cap="rnd" w="47625">
            <a:solidFill>
              <a:srgbClr val="1D78FF"/>
            </a:solidFill>
            <a:prstDash val="solid"/>
            <a:headEnd type="none" len="sm" w="sm"/>
            <a:tailEnd type="none" len="sm" w="sm"/>
          </a:ln>
        </p:spPr>
      </p:sp>
      <p:grpSp>
        <p:nvGrpSpPr>
          <p:cNvPr name="Group 7" id="7"/>
          <p:cNvGrpSpPr/>
          <p:nvPr/>
        </p:nvGrpSpPr>
        <p:grpSpPr>
          <a:xfrm rot="0">
            <a:off x="-33730" y="6719961"/>
            <a:ext cx="9821196" cy="595239"/>
            <a:chOff x="0" y="0"/>
            <a:chExt cx="13094928" cy="793653"/>
          </a:xfrm>
        </p:grpSpPr>
        <p:sp>
          <p:nvSpPr>
            <p:cNvPr name="Freeform 8" id="8"/>
            <p:cNvSpPr/>
            <p:nvPr/>
          </p:nvSpPr>
          <p:spPr>
            <a:xfrm flipH="false" flipV="false" rot="0">
              <a:off x="0" y="0"/>
              <a:ext cx="13094970" cy="793623"/>
            </a:xfrm>
            <a:custGeom>
              <a:avLst/>
              <a:gdLst/>
              <a:ahLst/>
              <a:cxnLst/>
              <a:rect r="r" b="b" t="t" l="l"/>
              <a:pathLst>
                <a:path h="793623" w="13094970">
                  <a:moveTo>
                    <a:pt x="0" y="0"/>
                  </a:moveTo>
                  <a:lnTo>
                    <a:pt x="13094970" y="0"/>
                  </a:lnTo>
                  <a:lnTo>
                    <a:pt x="13094970" y="793623"/>
                  </a:lnTo>
                  <a:lnTo>
                    <a:pt x="0" y="793623"/>
                  </a:lnTo>
                  <a:close/>
                </a:path>
              </a:pathLst>
            </a:custGeom>
            <a:solidFill>
              <a:srgbClr val="000000">
                <a:alpha val="65490"/>
              </a:srgbClr>
            </a:solidFill>
          </p:spPr>
        </p:sp>
        <p:sp>
          <p:nvSpPr>
            <p:cNvPr name="TextBox 9" id="9"/>
            <p:cNvSpPr txBox="true"/>
            <p:nvPr/>
          </p:nvSpPr>
          <p:spPr>
            <a:xfrm>
              <a:off x="0" y="-9525"/>
              <a:ext cx="13094928" cy="803178"/>
            </a:xfrm>
            <a:prstGeom prst="rect">
              <a:avLst/>
            </a:prstGeom>
          </p:spPr>
          <p:txBody>
            <a:bodyPr anchor="ctr" rtlCol="false" tIns="50800" lIns="50800" bIns="50800" rIns="50800"/>
            <a:lstStyle/>
            <a:p>
              <a:pPr algn="ctr">
                <a:lnSpc>
                  <a:spcPts val="1535"/>
                </a:lnSpc>
              </a:pPr>
              <a:r>
                <a:rPr lang="en-US" b="true" sz="1279" i="true">
                  <a:solidFill>
                    <a:srgbClr val="FFFFFF"/>
                  </a:solidFill>
                  <a:latin typeface="Arial Nova Bold Italics"/>
                  <a:ea typeface="Arial Nova Bold Italics"/>
                  <a:cs typeface="Arial Nova Bold Italics"/>
                  <a:sym typeface="Arial Nova Bold Italics"/>
                </a:rPr>
                <a:t>Information Security Lab (InSecLab) – Email: inseclab@uit.edu.vn</a:t>
              </a:r>
            </a:p>
            <a:p>
              <a:pPr algn="ctr">
                <a:lnSpc>
                  <a:spcPts val="1535"/>
                </a:lnSpc>
              </a:pPr>
              <a:r>
                <a:rPr lang="en-US" sz="1279">
                  <a:solidFill>
                    <a:srgbClr val="FFFFFF"/>
                  </a:solidFill>
                  <a:latin typeface="Arial Nova"/>
                  <a:ea typeface="Arial Nova"/>
                  <a:cs typeface="Arial Nova"/>
                  <a:sym typeface="Arial Nova"/>
                </a:rPr>
                <a:t>University of Information Technology (UIT), VNU-HCM</a:t>
              </a:r>
            </a:p>
          </p:txBody>
        </p:sp>
      </p:grpSp>
      <p:grpSp>
        <p:nvGrpSpPr>
          <p:cNvPr name="Group 10" id="10"/>
          <p:cNvGrpSpPr/>
          <p:nvPr/>
        </p:nvGrpSpPr>
        <p:grpSpPr>
          <a:xfrm rot="0">
            <a:off x="613026" y="6721758"/>
            <a:ext cx="599618" cy="600215"/>
            <a:chOff x="0" y="0"/>
            <a:chExt cx="799491" cy="800287"/>
          </a:xfrm>
        </p:grpSpPr>
        <p:sp>
          <p:nvSpPr>
            <p:cNvPr name="Freeform 11" id="11"/>
            <p:cNvSpPr/>
            <p:nvPr/>
          </p:nvSpPr>
          <p:spPr>
            <a:xfrm flipH="false" flipV="false" rot="0">
              <a:off x="9017" y="9017"/>
              <a:ext cx="781431" cy="782193"/>
            </a:xfrm>
            <a:custGeom>
              <a:avLst/>
              <a:gdLst/>
              <a:ahLst/>
              <a:cxnLst/>
              <a:rect r="r" b="b" t="t" l="l"/>
              <a:pathLst>
                <a:path h="782193" w="781431">
                  <a:moveTo>
                    <a:pt x="0" y="0"/>
                  </a:moveTo>
                  <a:lnTo>
                    <a:pt x="781431" y="0"/>
                  </a:lnTo>
                  <a:lnTo>
                    <a:pt x="781431" y="782193"/>
                  </a:lnTo>
                  <a:lnTo>
                    <a:pt x="0" y="782193"/>
                  </a:lnTo>
                </a:path>
              </a:pathLst>
            </a:custGeom>
            <a:solidFill>
              <a:srgbClr val="FFFFFF"/>
            </a:solidFill>
          </p:spPr>
        </p:sp>
        <p:sp>
          <p:nvSpPr>
            <p:cNvPr name="Freeform 12" id="12"/>
            <p:cNvSpPr/>
            <p:nvPr/>
          </p:nvSpPr>
          <p:spPr>
            <a:xfrm flipH="false" flipV="false" rot="0">
              <a:off x="9017" y="0"/>
              <a:ext cx="790448" cy="800227"/>
            </a:xfrm>
            <a:custGeom>
              <a:avLst/>
              <a:gdLst/>
              <a:ahLst/>
              <a:cxnLst/>
              <a:rect r="r" b="b" t="t" l="l"/>
              <a:pathLst>
                <a:path h="800227" w="790448">
                  <a:moveTo>
                    <a:pt x="0" y="0"/>
                  </a:moveTo>
                  <a:lnTo>
                    <a:pt x="781431" y="0"/>
                  </a:lnTo>
                  <a:cubicBezTo>
                    <a:pt x="786384" y="0"/>
                    <a:pt x="790448" y="4064"/>
                    <a:pt x="790448" y="9017"/>
                  </a:cubicBezTo>
                  <a:lnTo>
                    <a:pt x="790448" y="791210"/>
                  </a:lnTo>
                  <a:cubicBezTo>
                    <a:pt x="790448" y="796163"/>
                    <a:pt x="786384" y="800227"/>
                    <a:pt x="781431" y="800227"/>
                  </a:cubicBezTo>
                  <a:lnTo>
                    <a:pt x="0" y="800227"/>
                  </a:lnTo>
                  <a:lnTo>
                    <a:pt x="0" y="782193"/>
                  </a:lnTo>
                  <a:lnTo>
                    <a:pt x="781431" y="782193"/>
                  </a:lnTo>
                  <a:lnTo>
                    <a:pt x="781431" y="791210"/>
                  </a:lnTo>
                  <a:lnTo>
                    <a:pt x="772414" y="791210"/>
                  </a:lnTo>
                  <a:lnTo>
                    <a:pt x="772414" y="9017"/>
                  </a:lnTo>
                  <a:lnTo>
                    <a:pt x="781431" y="9017"/>
                  </a:lnTo>
                  <a:lnTo>
                    <a:pt x="781431" y="18034"/>
                  </a:lnTo>
                  <a:lnTo>
                    <a:pt x="0" y="18034"/>
                  </a:lnTo>
                  <a:close/>
                </a:path>
              </a:pathLst>
            </a:custGeom>
            <a:solidFill>
              <a:srgbClr val="303030"/>
            </a:solidFill>
          </p:spPr>
        </p:sp>
      </p:grpSp>
      <p:grpSp>
        <p:nvGrpSpPr>
          <p:cNvPr name="Group 13" id="13"/>
          <p:cNvGrpSpPr/>
          <p:nvPr/>
        </p:nvGrpSpPr>
        <p:grpSpPr>
          <a:xfrm rot="0">
            <a:off x="8836659" y="6730169"/>
            <a:ext cx="561872" cy="585031"/>
            <a:chOff x="0" y="0"/>
            <a:chExt cx="749163" cy="780042"/>
          </a:xfrm>
        </p:grpSpPr>
        <p:sp>
          <p:nvSpPr>
            <p:cNvPr name="Freeform 14" id="14"/>
            <p:cNvSpPr/>
            <p:nvPr/>
          </p:nvSpPr>
          <p:spPr>
            <a:xfrm flipH="false" flipV="false" rot="0">
              <a:off x="0" y="0"/>
              <a:ext cx="749173" cy="780034"/>
            </a:xfrm>
            <a:custGeom>
              <a:avLst/>
              <a:gdLst/>
              <a:ahLst/>
              <a:cxnLst/>
              <a:rect r="r" b="b" t="t" l="l"/>
              <a:pathLst>
                <a:path h="780034" w="749173">
                  <a:moveTo>
                    <a:pt x="0" y="0"/>
                  </a:moveTo>
                  <a:lnTo>
                    <a:pt x="749173" y="0"/>
                  </a:lnTo>
                  <a:lnTo>
                    <a:pt x="749173" y="780034"/>
                  </a:lnTo>
                  <a:lnTo>
                    <a:pt x="0" y="780034"/>
                  </a:lnTo>
                </a:path>
              </a:pathLst>
            </a:custGeom>
            <a:solidFill>
              <a:srgbClr val="FFFFFF"/>
            </a:solidFill>
          </p:spPr>
        </p:sp>
      </p:grpSp>
      <p:grpSp>
        <p:nvGrpSpPr>
          <p:cNvPr name="Group 15" id="15"/>
          <p:cNvGrpSpPr>
            <a:grpSpLocks noChangeAspect="true"/>
          </p:cNvGrpSpPr>
          <p:nvPr/>
        </p:nvGrpSpPr>
        <p:grpSpPr>
          <a:xfrm rot="0">
            <a:off x="8894795" y="6772281"/>
            <a:ext cx="445600" cy="504181"/>
            <a:chOff x="0" y="0"/>
            <a:chExt cx="594133" cy="672242"/>
          </a:xfrm>
        </p:grpSpPr>
        <p:sp>
          <p:nvSpPr>
            <p:cNvPr name="Freeform 16" id="16" descr="A close up of a logo  Description generated with very high confidence"/>
            <p:cNvSpPr/>
            <p:nvPr/>
          </p:nvSpPr>
          <p:spPr>
            <a:xfrm flipH="false" flipV="false" rot="0">
              <a:off x="0" y="0"/>
              <a:ext cx="594106" cy="672211"/>
            </a:xfrm>
            <a:custGeom>
              <a:avLst/>
              <a:gdLst/>
              <a:ahLst/>
              <a:cxnLst/>
              <a:rect r="r" b="b" t="t" l="l"/>
              <a:pathLst>
                <a:path h="672211" w="594106">
                  <a:moveTo>
                    <a:pt x="0" y="0"/>
                  </a:moveTo>
                  <a:lnTo>
                    <a:pt x="594106" y="0"/>
                  </a:lnTo>
                  <a:lnTo>
                    <a:pt x="594106" y="672211"/>
                  </a:lnTo>
                  <a:lnTo>
                    <a:pt x="0" y="672211"/>
                  </a:lnTo>
                  <a:lnTo>
                    <a:pt x="0" y="0"/>
                  </a:lnTo>
                  <a:close/>
                </a:path>
              </a:pathLst>
            </a:custGeom>
            <a:blipFill>
              <a:blip r:embed="rId3"/>
              <a:stretch>
                <a:fillRect l="0" t="0" r="-307705" b="-4"/>
              </a:stretch>
            </a:blipFill>
          </p:spPr>
        </p:sp>
      </p:grpSp>
      <p:grpSp>
        <p:nvGrpSpPr>
          <p:cNvPr name="Group 17" id="17"/>
          <p:cNvGrpSpPr/>
          <p:nvPr/>
        </p:nvGrpSpPr>
        <p:grpSpPr>
          <a:xfrm rot="0">
            <a:off x="181276" y="154287"/>
            <a:ext cx="8761677" cy="592582"/>
            <a:chOff x="0" y="0"/>
            <a:chExt cx="11682236" cy="790109"/>
          </a:xfrm>
        </p:grpSpPr>
        <p:sp>
          <p:nvSpPr>
            <p:cNvPr name="Freeform 18" id="18"/>
            <p:cNvSpPr/>
            <p:nvPr/>
          </p:nvSpPr>
          <p:spPr>
            <a:xfrm flipH="false" flipV="false" rot="0">
              <a:off x="0" y="0"/>
              <a:ext cx="11682236" cy="790109"/>
            </a:xfrm>
            <a:custGeom>
              <a:avLst/>
              <a:gdLst/>
              <a:ahLst/>
              <a:cxnLst/>
              <a:rect r="r" b="b" t="t" l="l"/>
              <a:pathLst>
                <a:path h="790109" w="11682236">
                  <a:moveTo>
                    <a:pt x="0" y="0"/>
                  </a:moveTo>
                  <a:lnTo>
                    <a:pt x="11682236" y="0"/>
                  </a:lnTo>
                  <a:lnTo>
                    <a:pt x="11682236" y="790109"/>
                  </a:lnTo>
                  <a:lnTo>
                    <a:pt x="0" y="790109"/>
                  </a:lnTo>
                  <a:close/>
                </a:path>
              </a:pathLst>
            </a:custGeom>
            <a:solidFill>
              <a:srgbClr val="000000">
                <a:alpha val="0"/>
              </a:srgbClr>
            </a:solidFill>
          </p:spPr>
        </p:sp>
        <p:sp>
          <p:nvSpPr>
            <p:cNvPr name="TextBox 19" id="19"/>
            <p:cNvSpPr txBox="true"/>
            <p:nvPr/>
          </p:nvSpPr>
          <p:spPr>
            <a:xfrm>
              <a:off x="0" y="-28575"/>
              <a:ext cx="11682236" cy="818684"/>
            </a:xfrm>
            <a:prstGeom prst="rect">
              <a:avLst/>
            </a:prstGeom>
          </p:spPr>
          <p:txBody>
            <a:bodyPr anchor="ctr" rtlCol="false" tIns="0" lIns="0" bIns="0" rIns="0"/>
            <a:lstStyle/>
            <a:p>
              <a:pPr algn="l">
                <a:lnSpc>
                  <a:spcPts val="3456"/>
                </a:lnSpc>
              </a:pPr>
              <a:r>
                <a:rPr lang="en-US" sz="3200" b="true">
                  <a:solidFill>
                    <a:srgbClr val="1D78FF"/>
                  </a:solidFill>
                  <a:latin typeface="Arial Bold"/>
                  <a:ea typeface="Arial Bold"/>
                  <a:cs typeface="Arial Bold"/>
                  <a:sym typeface="Arial Bold"/>
                </a:rPr>
                <a:t>Đánh giá k</a:t>
              </a:r>
              <a:r>
                <a:rPr lang="en-US" sz="3200" b="true">
                  <a:solidFill>
                    <a:srgbClr val="1D78FF"/>
                  </a:solidFill>
                  <a:latin typeface="Arial Bold"/>
                  <a:ea typeface="Arial Bold"/>
                  <a:cs typeface="Arial Bold"/>
                  <a:sym typeface="Arial Bold"/>
                </a:rPr>
                <a:t>ết quả thực nghiệm</a:t>
              </a:r>
            </a:p>
          </p:txBody>
        </p:sp>
      </p:grpSp>
      <p:grpSp>
        <p:nvGrpSpPr>
          <p:cNvPr name="Group 20" id="20"/>
          <p:cNvGrpSpPr/>
          <p:nvPr/>
        </p:nvGrpSpPr>
        <p:grpSpPr>
          <a:xfrm rot="0">
            <a:off x="619799" y="6733542"/>
            <a:ext cx="586071" cy="581658"/>
            <a:chOff x="0" y="0"/>
            <a:chExt cx="781429" cy="775543"/>
          </a:xfrm>
        </p:grpSpPr>
        <p:sp>
          <p:nvSpPr>
            <p:cNvPr name="Freeform 21" id="21"/>
            <p:cNvSpPr/>
            <p:nvPr/>
          </p:nvSpPr>
          <p:spPr>
            <a:xfrm flipH="false" flipV="false" rot="0">
              <a:off x="0" y="0"/>
              <a:ext cx="781429" cy="775543"/>
            </a:xfrm>
            <a:custGeom>
              <a:avLst/>
              <a:gdLst/>
              <a:ahLst/>
              <a:cxnLst/>
              <a:rect r="r" b="b" t="t" l="l"/>
              <a:pathLst>
                <a:path h="775543" w="781429">
                  <a:moveTo>
                    <a:pt x="0" y="0"/>
                  </a:moveTo>
                  <a:lnTo>
                    <a:pt x="781429" y="0"/>
                  </a:lnTo>
                  <a:lnTo>
                    <a:pt x="781429" y="775543"/>
                  </a:lnTo>
                  <a:lnTo>
                    <a:pt x="0" y="775543"/>
                  </a:lnTo>
                  <a:close/>
                </a:path>
              </a:pathLst>
            </a:custGeom>
            <a:solidFill>
              <a:srgbClr val="000000">
                <a:alpha val="0"/>
              </a:srgbClr>
            </a:solidFill>
          </p:spPr>
        </p:sp>
        <p:sp>
          <p:nvSpPr>
            <p:cNvPr name="TextBox 22" id="22"/>
            <p:cNvSpPr txBox="true"/>
            <p:nvPr/>
          </p:nvSpPr>
          <p:spPr>
            <a:xfrm>
              <a:off x="0" y="-9525"/>
              <a:ext cx="781429" cy="785068"/>
            </a:xfrm>
            <a:prstGeom prst="rect">
              <a:avLst/>
            </a:prstGeom>
          </p:spPr>
          <p:txBody>
            <a:bodyPr anchor="ctr" rtlCol="false" tIns="0" lIns="0" bIns="0" rIns="0"/>
            <a:lstStyle/>
            <a:p>
              <a:pPr algn="ctr">
                <a:lnSpc>
                  <a:spcPts val="1663"/>
                </a:lnSpc>
              </a:pPr>
              <a:r>
                <a:rPr lang="en-US" sz="1386">
                  <a:solidFill>
                    <a:srgbClr val="000000"/>
                  </a:solidFill>
                  <a:latin typeface="Roboto"/>
                  <a:ea typeface="Roboto"/>
                  <a:cs typeface="Roboto"/>
                  <a:sym typeface="Roboto"/>
                </a:rPr>
                <a:t>27</a:t>
              </a:r>
            </a:p>
          </p:txBody>
        </p:sp>
      </p:grpSp>
      <p:sp>
        <p:nvSpPr>
          <p:cNvPr name="TextBox 23" id="23"/>
          <p:cNvSpPr txBox="true"/>
          <p:nvPr/>
        </p:nvSpPr>
        <p:spPr>
          <a:xfrm rot="0">
            <a:off x="360566" y="1022013"/>
            <a:ext cx="9426899" cy="450560"/>
          </a:xfrm>
          <a:prstGeom prst="rect">
            <a:avLst/>
          </a:prstGeom>
        </p:spPr>
        <p:txBody>
          <a:bodyPr anchor="t" rtlCol="false" tIns="0" lIns="0" bIns="0" rIns="0">
            <a:spAutoFit/>
          </a:bodyPr>
          <a:lstStyle/>
          <a:p>
            <a:pPr algn="l">
              <a:lnSpc>
                <a:spcPts val="3404"/>
              </a:lnSpc>
            </a:pPr>
          </a:p>
        </p:txBody>
      </p:sp>
      <p:sp>
        <p:nvSpPr>
          <p:cNvPr name="TextBox 24" id="24"/>
          <p:cNvSpPr txBox="true"/>
          <p:nvPr/>
        </p:nvSpPr>
        <p:spPr>
          <a:xfrm rot="0">
            <a:off x="360566" y="1041063"/>
            <a:ext cx="8757029" cy="4810726"/>
          </a:xfrm>
          <a:prstGeom prst="rect">
            <a:avLst/>
          </a:prstGeom>
        </p:spPr>
        <p:txBody>
          <a:bodyPr anchor="t" rtlCol="false" tIns="0" lIns="0" bIns="0" rIns="0">
            <a:spAutoFit/>
          </a:bodyPr>
          <a:lstStyle/>
          <a:p>
            <a:pPr algn="l">
              <a:lnSpc>
                <a:spcPts val="3162"/>
              </a:lnSpc>
            </a:pPr>
            <a:r>
              <a:rPr lang="en-US" sz="2014" b="true">
                <a:solidFill>
                  <a:srgbClr val="000000"/>
                </a:solidFill>
                <a:latin typeface="Calibri (MS) Bold"/>
                <a:ea typeface="Calibri (MS) Bold"/>
                <a:cs typeface="Calibri (MS) Bold"/>
                <a:sym typeface="Calibri (MS) Bold"/>
              </a:rPr>
              <a:t>1. Hiệu quả của mô hình tăng dần theo mức độ tinh chỉnh</a:t>
            </a:r>
          </a:p>
          <a:p>
            <a:pPr algn="l" marL="434875" indent="-217438" lvl="1">
              <a:lnSpc>
                <a:spcPts val="3162"/>
              </a:lnSpc>
              <a:buFont typeface="Arial"/>
              <a:buChar char="•"/>
            </a:pPr>
            <a:r>
              <a:rPr lang="en-US" b="true" sz="2014">
                <a:solidFill>
                  <a:srgbClr val="000000"/>
                </a:solidFill>
                <a:latin typeface="Calibri (MS) Bold"/>
                <a:ea typeface="Calibri (MS) Bold"/>
                <a:cs typeface="Calibri (MS) Bold"/>
                <a:sym typeface="Calibri (MS) Bold"/>
              </a:rPr>
              <a:t>Llama3.2 ( model gốc )</a:t>
            </a:r>
            <a:r>
              <a:rPr lang="en-US" sz="2014">
                <a:solidFill>
                  <a:srgbClr val="000000"/>
                </a:solidFill>
                <a:latin typeface="Calibri (MS)"/>
                <a:ea typeface="Calibri (MS)"/>
                <a:cs typeface="Calibri (MS)"/>
                <a:sym typeface="Calibri (MS)"/>
              </a:rPr>
              <a:t> cho kết quả rất thấp, hiệu suất từ </a:t>
            </a:r>
            <a:r>
              <a:rPr lang="en-US" b="true" sz="2014">
                <a:solidFill>
                  <a:srgbClr val="000000"/>
                </a:solidFill>
                <a:latin typeface="Calibri (MS) Bold"/>
                <a:ea typeface="Calibri (MS) Bold"/>
                <a:cs typeface="Calibri (MS) Bold"/>
                <a:sym typeface="Calibri (MS) Bold"/>
              </a:rPr>
              <a:t>0%–16% </a:t>
            </a:r>
            <a:r>
              <a:rPr lang="en-US" sz="2014">
                <a:solidFill>
                  <a:srgbClr val="000000"/>
                </a:solidFill>
                <a:latin typeface="Calibri (MS)"/>
                <a:ea typeface="Calibri (MS)"/>
                <a:cs typeface="Calibri (MS)"/>
                <a:sym typeface="Calibri (MS)"/>
              </a:rPr>
              <a:t>⇒ gần như không đủ khả năng giải các bài OWASP, challenge cao nhất là SQLi chỉ lên được đúng plan , gần như tất cả đều dính illegal, không hiểu plan mặc dù đã chỉ dẫn rất rõ task. </a:t>
            </a:r>
          </a:p>
          <a:p>
            <a:pPr algn="l" marL="434875" indent="-217438" lvl="1">
              <a:lnSpc>
                <a:spcPts val="3162"/>
              </a:lnSpc>
              <a:buFont typeface="Arial"/>
              <a:buChar char="•"/>
            </a:pPr>
            <a:r>
              <a:rPr lang="en-US" b="true" sz="2014">
                <a:solidFill>
                  <a:srgbClr val="000000"/>
                </a:solidFill>
                <a:latin typeface="Calibri (MS) Bold"/>
                <a:ea typeface="Calibri (MS) Bold"/>
                <a:cs typeface="Calibri (MS) Bold"/>
                <a:sym typeface="Calibri (MS) Bold"/>
              </a:rPr>
              <a:t>Llama3.2 fine-tuned</a:t>
            </a:r>
            <a:r>
              <a:rPr lang="en-US" sz="2014">
                <a:solidFill>
                  <a:srgbClr val="000000"/>
                </a:solidFill>
                <a:latin typeface="Calibri (MS)"/>
                <a:ea typeface="Calibri (MS)"/>
                <a:cs typeface="Calibri (MS)"/>
                <a:sym typeface="Calibri (MS)"/>
              </a:rPr>
              <a:t> cải thiện mạnh mẽ: hầu hết các bài đều đạt ≥ ~ 70%, đặc biệt là XSS đạt 100%, cho thấy việc fine-tune đã giúp mô hình hiểu tốt hơn ngữ cảnh bảo mật web.</a:t>
            </a:r>
          </a:p>
          <a:p>
            <a:pPr algn="l" marL="434875" indent="-217438" lvl="1">
              <a:lnSpc>
                <a:spcPts val="3162"/>
              </a:lnSpc>
              <a:buFont typeface="Arial"/>
              <a:buChar char="•"/>
            </a:pPr>
            <a:r>
              <a:rPr lang="en-US" b="true" sz="2014">
                <a:solidFill>
                  <a:srgbClr val="000000"/>
                </a:solidFill>
                <a:latin typeface="Calibri (MS) Bold"/>
                <a:ea typeface="Calibri (MS) Bold"/>
                <a:cs typeface="Calibri (MS) Bold"/>
                <a:sym typeface="Calibri (MS) Bold"/>
              </a:rPr>
              <a:t>Gpt-4o-mini</a:t>
            </a:r>
            <a:r>
              <a:rPr lang="en-US" sz="2014">
                <a:solidFill>
                  <a:srgbClr val="000000"/>
                </a:solidFill>
                <a:latin typeface="Calibri (MS)"/>
                <a:ea typeface="Calibri (MS)"/>
                <a:cs typeface="Calibri (MS)"/>
                <a:sym typeface="Calibri (MS)"/>
              </a:rPr>
              <a:t> đạt 100% ở đa số các </a:t>
            </a:r>
            <a:r>
              <a:rPr lang="en-US" b="true" sz="2014">
                <a:solidFill>
                  <a:srgbClr val="000000"/>
                </a:solidFill>
                <a:latin typeface="Calibri (MS) Bold"/>
                <a:ea typeface="Calibri (MS) Bold"/>
                <a:cs typeface="Calibri (MS) Bold"/>
                <a:sym typeface="Calibri (MS) Bold"/>
              </a:rPr>
              <a:t>challenge</a:t>
            </a:r>
            <a:r>
              <a:rPr lang="en-US" sz="2014">
                <a:solidFill>
                  <a:srgbClr val="000000"/>
                </a:solidFill>
                <a:latin typeface="Calibri (MS)"/>
                <a:ea typeface="Calibri (MS)"/>
                <a:cs typeface="Calibri (MS)"/>
                <a:sym typeface="Calibri (MS)"/>
              </a:rPr>
              <a:t> (Trừ 2 challenge </a:t>
            </a:r>
            <a:r>
              <a:rPr lang="en-US" b="true" sz="2014">
                <a:solidFill>
                  <a:srgbClr val="000000"/>
                </a:solidFill>
                <a:latin typeface="Calibri (MS) Bold"/>
                <a:ea typeface="Calibri (MS) Bold"/>
                <a:cs typeface="Calibri (MS) Bold"/>
                <a:sym typeface="Calibri (MS) Bold"/>
              </a:rPr>
              <a:t>Broken Access Control</a:t>
            </a:r>
            <a:r>
              <a:rPr lang="en-US" sz="2014">
                <a:solidFill>
                  <a:srgbClr val="000000"/>
                </a:solidFill>
                <a:latin typeface="Calibri (MS)"/>
                <a:ea typeface="Calibri (MS)"/>
                <a:cs typeface="Calibri (MS)"/>
                <a:sym typeface="Calibri (MS)"/>
              </a:rPr>
              <a:t> 70%), khẳng định ưu thế vượt trội về </a:t>
            </a:r>
            <a:r>
              <a:rPr lang="en-US" b="true" sz="2014">
                <a:solidFill>
                  <a:srgbClr val="000000"/>
                </a:solidFill>
                <a:latin typeface="Calibri (MS) Bold"/>
                <a:ea typeface="Calibri (MS) Bold"/>
                <a:cs typeface="Calibri (MS) Bold"/>
                <a:sym typeface="Calibri (MS) Bold"/>
              </a:rPr>
              <a:t>reasoning, generalization</a:t>
            </a:r>
            <a:r>
              <a:rPr lang="en-US" sz="2014">
                <a:solidFill>
                  <a:srgbClr val="000000"/>
                </a:solidFill>
                <a:latin typeface="Calibri (MS)"/>
                <a:ea typeface="Calibri (MS)"/>
                <a:cs typeface="Calibri (MS)"/>
                <a:sym typeface="Calibri (MS)"/>
              </a:rPr>
              <a:t> và năng lực hiểu task .</a:t>
            </a:r>
          </a:p>
          <a:p>
            <a:pPr algn="l">
              <a:lnSpc>
                <a:spcPts val="3162"/>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9753600" cy="73152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210566"/>
                  </a:moveTo>
                  <a:cubicBezTo>
                    <a:pt x="0" y="94234"/>
                    <a:pt x="94234" y="0"/>
                    <a:pt x="210566" y="0"/>
                  </a:cubicBezTo>
                  <a:lnTo>
                    <a:pt x="12794235" y="0"/>
                  </a:lnTo>
                  <a:cubicBezTo>
                    <a:pt x="12910566" y="0"/>
                    <a:pt x="13004800" y="94234"/>
                    <a:pt x="13004800" y="210566"/>
                  </a:cubicBezTo>
                  <a:lnTo>
                    <a:pt x="13004800" y="9543034"/>
                  </a:lnTo>
                  <a:cubicBezTo>
                    <a:pt x="13004800" y="9659365"/>
                    <a:pt x="12910566" y="9753600"/>
                    <a:pt x="12794235" y="9753600"/>
                  </a:cubicBezTo>
                  <a:lnTo>
                    <a:pt x="210566" y="9753600"/>
                  </a:lnTo>
                  <a:cubicBezTo>
                    <a:pt x="94234" y="9753600"/>
                    <a:pt x="0" y="9659366"/>
                    <a:pt x="0" y="9543034"/>
                  </a:cubicBezTo>
                  <a:close/>
                </a:path>
              </a:pathLst>
            </a:custGeom>
            <a:solidFill>
              <a:srgbClr val="FFFFFF"/>
            </a:solidFill>
          </p:spPr>
        </p:sp>
      </p:grpSp>
      <p:grpSp>
        <p:nvGrpSpPr>
          <p:cNvPr name="Group 4" id="4"/>
          <p:cNvGrpSpPr/>
          <p:nvPr/>
        </p:nvGrpSpPr>
        <p:grpSpPr>
          <a:xfrm rot="0">
            <a:off x="-33730" y="6719961"/>
            <a:ext cx="9821196" cy="595239"/>
            <a:chOff x="0" y="0"/>
            <a:chExt cx="13094928" cy="793653"/>
          </a:xfrm>
        </p:grpSpPr>
        <p:sp>
          <p:nvSpPr>
            <p:cNvPr name="Freeform 5" id="5"/>
            <p:cNvSpPr/>
            <p:nvPr/>
          </p:nvSpPr>
          <p:spPr>
            <a:xfrm flipH="false" flipV="false" rot="0">
              <a:off x="0" y="0"/>
              <a:ext cx="13094970" cy="793623"/>
            </a:xfrm>
            <a:custGeom>
              <a:avLst/>
              <a:gdLst/>
              <a:ahLst/>
              <a:cxnLst/>
              <a:rect r="r" b="b" t="t" l="l"/>
              <a:pathLst>
                <a:path h="793623" w="13094970">
                  <a:moveTo>
                    <a:pt x="0" y="0"/>
                  </a:moveTo>
                  <a:lnTo>
                    <a:pt x="13094970" y="0"/>
                  </a:lnTo>
                  <a:lnTo>
                    <a:pt x="13094970" y="793623"/>
                  </a:lnTo>
                  <a:lnTo>
                    <a:pt x="0" y="793623"/>
                  </a:lnTo>
                  <a:close/>
                </a:path>
              </a:pathLst>
            </a:custGeom>
            <a:solidFill>
              <a:srgbClr val="000000">
                <a:alpha val="65490"/>
              </a:srgbClr>
            </a:solidFill>
          </p:spPr>
        </p:sp>
        <p:sp>
          <p:nvSpPr>
            <p:cNvPr name="TextBox 6" id="6"/>
            <p:cNvSpPr txBox="true"/>
            <p:nvPr/>
          </p:nvSpPr>
          <p:spPr>
            <a:xfrm>
              <a:off x="0" y="-9525"/>
              <a:ext cx="13094928" cy="803178"/>
            </a:xfrm>
            <a:prstGeom prst="rect">
              <a:avLst/>
            </a:prstGeom>
          </p:spPr>
          <p:txBody>
            <a:bodyPr anchor="ctr" rtlCol="false" tIns="50800" lIns="50800" bIns="50800" rIns="50800"/>
            <a:lstStyle/>
            <a:p>
              <a:pPr algn="ctr">
                <a:lnSpc>
                  <a:spcPts val="1535"/>
                </a:lnSpc>
              </a:pPr>
              <a:r>
                <a:rPr lang="en-US" b="true" sz="1279" i="true">
                  <a:solidFill>
                    <a:srgbClr val="FFFFFF"/>
                  </a:solidFill>
                  <a:latin typeface="Arial Nova Bold Italics"/>
                  <a:ea typeface="Arial Nova Bold Italics"/>
                  <a:cs typeface="Arial Nova Bold Italics"/>
                  <a:sym typeface="Arial Nova Bold Italics"/>
                </a:rPr>
                <a:t>Information Security Lab (InSecLab) – Email: inseclab@uit.edu.vn</a:t>
              </a:r>
            </a:p>
            <a:p>
              <a:pPr algn="ctr">
                <a:lnSpc>
                  <a:spcPts val="1535"/>
                </a:lnSpc>
              </a:pPr>
              <a:r>
                <a:rPr lang="en-US" sz="1279">
                  <a:solidFill>
                    <a:srgbClr val="FFFFFF"/>
                  </a:solidFill>
                  <a:latin typeface="Arial Nova"/>
                  <a:ea typeface="Arial Nova"/>
                  <a:cs typeface="Arial Nova"/>
                  <a:sym typeface="Arial Nova"/>
                </a:rPr>
                <a:t>University of Information Technology (UIT), VNU-HCM</a:t>
              </a:r>
            </a:p>
          </p:txBody>
        </p:sp>
      </p:grpSp>
      <p:grpSp>
        <p:nvGrpSpPr>
          <p:cNvPr name="Group 7" id="7"/>
          <p:cNvGrpSpPr/>
          <p:nvPr/>
        </p:nvGrpSpPr>
        <p:grpSpPr>
          <a:xfrm rot="0">
            <a:off x="613026" y="6721758"/>
            <a:ext cx="599618" cy="600215"/>
            <a:chOff x="0" y="0"/>
            <a:chExt cx="799491" cy="800287"/>
          </a:xfrm>
        </p:grpSpPr>
        <p:sp>
          <p:nvSpPr>
            <p:cNvPr name="Freeform 8" id="8"/>
            <p:cNvSpPr/>
            <p:nvPr/>
          </p:nvSpPr>
          <p:spPr>
            <a:xfrm flipH="false" flipV="false" rot="0">
              <a:off x="9017" y="9017"/>
              <a:ext cx="781431" cy="782193"/>
            </a:xfrm>
            <a:custGeom>
              <a:avLst/>
              <a:gdLst/>
              <a:ahLst/>
              <a:cxnLst/>
              <a:rect r="r" b="b" t="t" l="l"/>
              <a:pathLst>
                <a:path h="782193" w="781431">
                  <a:moveTo>
                    <a:pt x="0" y="0"/>
                  </a:moveTo>
                  <a:lnTo>
                    <a:pt x="781431" y="0"/>
                  </a:lnTo>
                  <a:lnTo>
                    <a:pt x="781431" y="782193"/>
                  </a:lnTo>
                  <a:lnTo>
                    <a:pt x="0" y="782193"/>
                  </a:lnTo>
                </a:path>
              </a:pathLst>
            </a:custGeom>
            <a:solidFill>
              <a:srgbClr val="FFFFFF"/>
            </a:solidFill>
          </p:spPr>
        </p:sp>
        <p:sp>
          <p:nvSpPr>
            <p:cNvPr name="Freeform 9" id="9"/>
            <p:cNvSpPr/>
            <p:nvPr/>
          </p:nvSpPr>
          <p:spPr>
            <a:xfrm flipH="false" flipV="false" rot="0">
              <a:off x="9017" y="0"/>
              <a:ext cx="790448" cy="800227"/>
            </a:xfrm>
            <a:custGeom>
              <a:avLst/>
              <a:gdLst/>
              <a:ahLst/>
              <a:cxnLst/>
              <a:rect r="r" b="b" t="t" l="l"/>
              <a:pathLst>
                <a:path h="800227" w="790448">
                  <a:moveTo>
                    <a:pt x="0" y="0"/>
                  </a:moveTo>
                  <a:lnTo>
                    <a:pt x="781431" y="0"/>
                  </a:lnTo>
                  <a:cubicBezTo>
                    <a:pt x="786384" y="0"/>
                    <a:pt x="790448" y="4064"/>
                    <a:pt x="790448" y="9017"/>
                  </a:cubicBezTo>
                  <a:lnTo>
                    <a:pt x="790448" y="791210"/>
                  </a:lnTo>
                  <a:cubicBezTo>
                    <a:pt x="790448" y="796163"/>
                    <a:pt x="786384" y="800227"/>
                    <a:pt x="781431" y="800227"/>
                  </a:cubicBezTo>
                  <a:lnTo>
                    <a:pt x="0" y="800227"/>
                  </a:lnTo>
                  <a:lnTo>
                    <a:pt x="0" y="782193"/>
                  </a:lnTo>
                  <a:lnTo>
                    <a:pt x="781431" y="782193"/>
                  </a:lnTo>
                  <a:lnTo>
                    <a:pt x="781431" y="791210"/>
                  </a:lnTo>
                  <a:lnTo>
                    <a:pt x="772414" y="791210"/>
                  </a:lnTo>
                  <a:lnTo>
                    <a:pt x="772414" y="9017"/>
                  </a:lnTo>
                  <a:lnTo>
                    <a:pt x="781431" y="9017"/>
                  </a:lnTo>
                  <a:lnTo>
                    <a:pt x="781431" y="18034"/>
                  </a:lnTo>
                  <a:lnTo>
                    <a:pt x="0" y="18034"/>
                  </a:lnTo>
                  <a:close/>
                </a:path>
              </a:pathLst>
            </a:custGeom>
            <a:solidFill>
              <a:srgbClr val="303030"/>
            </a:solidFill>
          </p:spPr>
        </p:sp>
      </p:grpSp>
      <p:grpSp>
        <p:nvGrpSpPr>
          <p:cNvPr name="Group 10" id="10"/>
          <p:cNvGrpSpPr/>
          <p:nvPr/>
        </p:nvGrpSpPr>
        <p:grpSpPr>
          <a:xfrm rot="0">
            <a:off x="8836659" y="6730169"/>
            <a:ext cx="561872" cy="581658"/>
            <a:chOff x="0" y="0"/>
            <a:chExt cx="749163" cy="775543"/>
          </a:xfrm>
        </p:grpSpPr>
        <p:sp>
          <p:nvSpPr>
            <p:cNvPr name="Freeform 11" id="11"/>
            <p:cNvSpPr/>
            <p:nvPr/>
          </p:nvSpPr>
          <p:spPr>
            <a:xfrm flipH="false" flipV="false" rot="0">
              <a:off x="0" y="0"/>
              <a:ext cx="749173" cy="775589"/>
            </a:xfrm>
            <a:custGeom>
              <a:avLst/>
              <a:gdLst/>
              <a:ahLst/>
              <a:cxnLst/>
              <a:rect r="r" b="b" t="t" l="l"/>
              <a:pathLst>
                <a:path h="775589" w="749173">
                  <a:moveTo>
                    <a:pt x="0" y="0"/>
                  </a:moveTo>
                  <a:lnTo>
                    <a:pt x="749173" y="0"/>
                  </a:lnTo>
                  <a:lnTo>
                    <a:pt x="749173" y="775589"/>
                  </a:lnTo>
                  <a:lnTo>
                    <a:pt x="0" y="775589"/>
                  </a:lnTo>
                </a:path>
              </a:pathLst>
            </a:custGeom>
            <a:solidFill>
              <a:srgbClr val="FFFFFF"/>
            </a:solidFill>
          </p:spPr>
        </p:sp>
      </p:grpSp>
      <p:grpSp>
        <p:nvGrpSpPr>
          <p:cNvPr name="Group 12" id="12"/>
          <p:cNvGrpSpPr>
            <a:grpSpLocks noChangeAspect="true"/>
          </p:cNvGrpSpPr>
          <p:nvPr/>
        </p:nvGrpSpPr>
        <p:grpSpPr>
          <a:xfrm rot="0">
            <a:off x="8894795" y="6772281"/>
            <a:ext cx="445600" cy="504181"/>
            <a:chOff x="0" y="0"/>
            <a:chExt cx="594133" cy="672242"/>
          </a:xfrm>
        </p:grpSpPr>
        <p:sp>
          <p:nvSpPr>
            <p:cNvPr name="Freeform 13" id="13" descr="A close up of a logo  Description generated with very high confidence"/>
            <p:cNvSpPr/>
            <p:nvPr/>
          </p:nvSpPr>
          <p:spPr>
            <a:xfrm flipH="false" flipV="false" rot="0">
              <a:off x="0" y="0"/>
              <a:ext cx="594106" cy="672211"/>
            </a:xfrm>
            <a:custGeom>
              <a:avLst/>
              <a:gdLst/>
              <a:ahLst/>
              <a:cxnLst/>
              <a:rect r="r" b="b" t="t" l="l"/>
              <a:pathLst>
                <a:path h="672211" w="594106">
                  <a:moveTo>
                    <a:pt x="0" y="0"/>
                  </a:moveTo>
                  <a:lnTo>
                    <a:pt x="594106" y="0"/>
                  </a:lnTo>
                  <a:lnTo>
                    <a:pt x="594106" y="672211"/>
                  </a:lnTo>
                  <a:lnTo>
                    <a:pt x="0" y="672211"/>
                  </a:lnTo>
                  <a:lnTo>
                    <a:pt x="0" y="0"/>
                  </a:lnTo>
                  <a:close/>
                </a:path>
              </a:pathLst>
            </a:custGeom>
            <a:blipFill>
              <a:blip r:embed="rId2"/>
              <a:stretch>
                <a:fillRect l="0" t="0" r="-307705" b="-4"/>
              </a:stretch>
            </a:blipFill>
          </p:spPr>
        </p:sp>
      </p:grpSp>
      <p:sp>
        <p:nvSpPr>
          <p:cNvPr name="AutoShape 14" id="14"/>
          <p:cNvSpPr/>
          <p:nvPr/>
        </p:nvSpPr>
        <p:spPr>
          <a:xfrm rot="21352">
            <a:off x="-30575" y="868629"/>
            <a:ext cx="9814749" cy="0"/>
          </a:xfrm>
          <a:prstGeom prst="line">
            <a:avLst/>
          </a:prstGeom>
          <a:ln cap="rnd" w="47625">
            <a:solidFill>
              <a:srgbClr val="1D78FF"/>
            </a:solidFill>
            <a:prstDash val="solid"/>
            <a:headEnd type="none" len="sm" w="sm"/>
            <a:tailEnd type="none" len="sm" w="sm"/>
          </a:ln>
        </p:spPr>
      </p:sp>
      <p:grpSp>
        <p:nvGrpSpPr>
          <p:cNvPr name="Group 15" id="15"/>
          <p:cNvGrpSpPr>
            <a:grpSpLocks noChangeAspect="true"/>
          </p:cNvGrpSpPr>
          <p:nvPr/>
        </p:nvGrpSpPr>
        <p:grpSpPr>
          <a:xfrm rot="0">
            <a:off x="0" y="1189492"/>
            <a:ext cx="9753600" cy="5429724"/>
            <a:chOff x="0" y="0"/>
            <a:chExt cx="13004800" cy="7239632"/>
          </a:xfrm>
        </p:grpSpPr>
        <p:sp>
          <p:nvSpPr>
            <p:cNvPr name="Freeform 16" id="16" descr="A blue circles and lines on a black background  Description automatically generated"/>
            <p:cNvSpPr/>
            <p:nvPr/>
          </p:nvSpPr>
          <p:spPr>
            <a:xfrm flipH="false" flipV="false" rot="0">
              <a:off x="0" y="0"/>
              <a:ext cx="13004800" cy="7239635"/>
            </a:xfrm>
            <a:custGeom>
              <a:avLst/>
              <a:gdLst/>
              <a:ahLst/>
              <a:cxnLst/>
              <a:rect r="r" b="b" t="t" l="l"/>
              <a:pathLst>
                <a:path h="7239635" w="13004800">
                  <a:moveTo>
                    <a:pt x="0" y="0"/>
                  </a:moveTo>
                  <a:lnTo>
                    <a:pt x="13004800" y="0"/>
                  </a:lnTo>
                  <a:lnTo>
                    <a:pt x="13004800" y="7239635"/>
                  </a:lnTo>
                  <a:lnTo>
                    <a:pt x="0" y="7239635"/>
                  </a:lnTo>
                  <a:lnTo>
                    <a:pt x="0" y="0"/>
                  </a:lnTo>
                  <a:close/>
                </a:path>
              </a:pathLst>
            </a:custGeom>
            <a:blipFill>
              <a:blip r:embed="rId3"/>
              <a:stretch>
                <a:fillRect l="-14353" t="0" r="-14353" b="0"/>
              </a:stretch>
            </a:blipFill>
          </p:spPr>
        </p:sp>
      </p:grpSp>
      <p:grpSp>
        <p:nvGrpSpPr>
          <p:cNvPr name="Group 17" id="17"/>
          <p:cNvGrpSpPr>
            <a:grpSpLocks noChangeAspect="true"/>
          </p:cNvGrpSpPr>
          <p:nvPr/>
        </p:nvGrpSpPr>
        <p:grpSpPr>
          <a:xfrm rot="0">
            <a:off x="8942953" y="33306"/>
            <a:ext cx="776919" cy="776919"/>
            <a:chOff x="0" y="0"/>
            <a:chExt cx="1035893" cy="1035893"/>
          </a:xfrm>
        </p:grpSpPr>
        <p:sp>
          <p:nvSpPr>
            <p:cNvPr name="Freeform 18" id="18" descr="A picture containing object, clock  Description automatically generated"/>
            <p:cNvSpPr/>
            <p:nvPr/>
          </p:nvSpPr>
          <p:spPr>
            <a:xfrm flipH="false" flipV="false" rot="0">
              <a:off x="0" y="0"/>
              <a:ext cx="1035939" cy="1035939"/>
            </a:xfrm>
            <a:custGeom>
              <a:avLst/>
              <a:gdLst/>
              <a:ahLst/>
              <a:cxnLst/>
              <a:rect r="r" b="b" t="t" l="l"/>
              <a:pathLst>
                <a:path h="1035939" w="1035939">
                  <a:moveTo>
                    <a:pt x="0" y="0"/>
                  </a:moveTo>
                  <a:lnTo>
                    <a:pt x="1035939" y="0"/>
                  </a:lnTo>
                  <a:lnTo>
                    <a:pt x="1035939" y="1035939"/>
                  </a:lnTo>
                  <a:lnTo>
                    <a:pt x="0" y="1035939"/>
                  </a:lnTo>
                  <a:lnTo>
                    <a:pt x="0" y="0"/>
                  </a:lnTo>
                  <a:close/>
                </a:path>
              </a:pathLst>
            </a:custGeom>
            <a:blipFill>
              <a:blip r:embed="rId4"/>
              <a:stretch>
                <a:fillRect l="0" t="0" r="4" b="4"/>
              </a:stretch>
            </a:blipFill>
          </p:spPr>
        </p:sp>
      </p:grpSp>
      <p:grpSp>
        <p:nvGrpSpPr>
          <p:cNvPr name="Group 19" id="19"/>
          <p:cNvGrpSpPr/>
          <p:nvPr/>
        </p:nvGrpSpPr>
        <p:grpSpPr>
          <a:xfrm rot="0">
            <a:off x="619799" y="6733542"/>
            <a:ext cx="586071" cy="581658"/>
            <a:chOff x="0" y="0"/>
            <a:chExt cx="781429" cy="775543"/>
          </a:xfrm>
        </p:grpSpPr>
        <p:sp>
          <p:nvSpPr>
            <p:cNvPr name="Freeform 20" id="20"/>
            <p:cNvSpPr/>
            <p:nvPr/>
          </p:nvSpPr>
          <p:spPr>
            <a:xfrm flipH="false" flipV="false" rot="0">
              <a:off x="0" y="0"/>
              <a:ext cx="781429" cy="775543"/>
            </a:xfrm>
            <a:custGeom>
              <a:avLst/>
              <a:gdLst/>
              <a:ahLst/>
              <a:cxnLst/>
              <a:rect r="r" b="b" t="t" l="l"/>
              <a:pathLst>
                <a:path h="775543" w="781429">
                  <a:moveTo>
                    <a:pt x="0" y="0"/>
                  </a:moveTo>
                  <a:lnTo>
                    <a:pt x="781429" y="0"/>
                  </a:lnTo>
                  <a:lnTo>
                    <a:pt x="781429" y="775543"/>
                  </a:lnTo>
                  <a:lnTo>
                    <a:pt x="0" y="775543"/>
                  </a:lnTo>
                  <a:close/>
                </a:path>
              </a:pathLst>
            </a:custGeom>
            <a:solidFill>
              <a:srgbClr val="000000">
                <a:alpha val="0"/>
              </a:srgbClr>
            </a:solidFill>
          </p:spPr>
        </p:sp>
        <p:sp>
          <p:nvSpPr>
            <p:cNvPr name="TextBox 21" id="21"/>
            <p:cNvSpPr txBox="true"/>
            <p:nvPr/>
          </p:nvSpPr>
          <p:spPr>
            <a:xfrm>
              <a:off x="0" y="-9525"/>
              <a:ext cx="781429" cy="785068"/>
            </a:xfrm>
            <a:prstGeom prst="rect">
              <a:avLst/>
            </a:prstGeom>
          </p:spPr>
          <p:txBody>
            <a:bodyPr anchor="ctr" rtlCol="false" tIns="0" lIns="0" bIns="0" rIns="0"/>
            <a:lstStyle/>
            <a:p>
              <a:pPr algn="ctr">
                <a:lnSpc>
                  <a:spcPts val="1663"/>
                </a:lnSpc>
              </a:pPr>
              <a:r>
                <a:rPr lang="en-US" sz="1386">
                  <a:solidFill>
                    <a:srgbClr val="000000"/>
                  </a:solidFill>
                  <a:latin typeface="Roboto"/>
                  <a:ea typeface="Roboto"/>
                  <a:cs typeface="Roboto"/>
                  <a:sym typeface="Roboto"/>
                </a:rPr>
                <a:t>28</a:t>
              </a:r>
            </a:p>
          </p:txBody>
        </p:sp>
      </p:grpSp>
      <p:grpSp>
        <p:nvGrpSpPr>
          <p:cNvPr name="Group 22" id="22"/>
          <p:cNvGrpSpPr/>
          <p:nvPr/>
        </p:nvGrpSpPr>
        <p:grpSpPr>
          <a:xfrm rot="0">
            <a:off x="495962" y="154287"/>
            <a:ext cx="8761677" cy="544118"/>
            <a:chOff x="0" y="0"/>
            <a:chExt cx="11682236" cy="725491"/>
          </a:xfrm>
        </p:grpSpPr>
        <p:sp>
          <p:nvSpPr>
            <p:cNvPr name="Freeform 23" id="23"/>
            <p:cNvSpPr/>
            <p:nvPr/>
          </p:nvSpPr>
          <p:spPr>
            <a:xfrm flipH="false" flipV="false" rot="0">
              <a:off x="0" y="0"/>
              <a:ext cx="11682236" cy="725491"/>
            </a:xfrm>
            <a:custGeom>
              <a:avLst/>
              <a:gdLst/>
              <a:ahLst/>
              <a:cxnLst/>
              <a:rect r="r" b="b" t="t" l="l"/>
              <a:pathLst>
                <a:path h="725491" w="11682236">
                  <a:moveTo>
                    <a:pt x="0" y="0"/>
                  </a:moveTo>
                  <a:lnTo>
                    <a:pt x="11682236" y="0"/>
                  </a:lnTo>
                  <a:lnTo>
                    <a:pt x="11682236" y="725491"/>
                  </a:lnTo>
                  <a:lnTo>
                    <a:pt x="0" y="725491"/>
                  </a:lnTo>
                  <a:close/>
                </a:path>
              </a:pathLst>
            </a:custGeom>
            <a:solidFill>
              <a:srgbClr val="000000">
                <a:alpha val="0"/>
              </a:srgbClr>
            </a:solidFill>
          </p:spPr>
        </p:sp>
        <p:sp>
          <p:nvSpPr>
            <p:cNvPr name="TextBox 24" id="24"/>
            <p:cNvSpPr txBox="true"/>
            <p:nvPr/>
          </p:nvSpPr>
          <p:spPr>
            <a:xfrm>
              <a:off x="0" y="19050"/>
              <a:ext cx="11682236" cy="706441"/>
            </a:xfrm>
            <a:prstGeom prst="rect">
              <a:avLst/>
            </a:prstGeom>
          </p:spPr>
          <p:txBody>
            <a:bodyPr anchor="ctr" rtlCol="false" tIns="0" lIns="0" bIns="0" rIns="0"/>
            <a:lstStyle/>
            <a:p>
              <a:pPr algn="ctr">
                <a:lnSpc>
                  <a:spcPts val="3456"/>
                </a:lnSpc>
              </a:pPr>
              <a:r>
                <a:rPr lang="en-US" sz="3200" b="true">
                  <a:solidFill>
                    <a:srgbClr val="1D78FF"/>
                  </a:solidFill>
                  <a:latin typeface="Roboto Bold"/>
                  <a:ea typeface="Roboto Bold"/>
                  <a:cs typeface="Roboto Bold"/>
                  <a:sym typeface="Roboto Bold"/>
                </a:rPr>
                <a:t>Nội dung</a:t>
              </a:r>
            </a:p>
          </p:txBody>
        </p:sp>
      </p:grpSp>
      <p:sp>
        <p:nvSpPr>
          <p:cNvPr name="TextBox 25" id="25"/>
          <p:cNvSpPr txBox="true"/>
          <p:nvPr/>
        </p:nvSpPr>
        <p:spPr>
          <a:xfrm rot="0">
            <a:off x="91440" y="3699087"/>
            <a:ext cx="9570720" cy="559646"/>
          </a:xfrm>
          <a:prstGeom prst="rect">
            <a:avLst/>
          </a:prstGeom>
        </p:spPr>
        <p:txBody>
          <a:bodyPr anchor="t" rtlCol="false" tIns="0" lIns="0" bIns="0" rIns="0">
            <a:spAutoFit/>
          </a:bodyPr>
          <a:lstStyle/>
          <a:p>
            <a:pPr algn="ctr">
              <a:lnSpc>
                <a:spcPts val="4147"/>
              </a:lnSpc>
            </a:pPr>
            <a:r>
              <a:rPr lang="en-US" sz="3840" b="true">
                <a:solidFill>
                  <a:srgbClr val="4391FF"/>
                </a:solidFill>
                <a:latin typeface="Roboto Bold"/>
                <a:ea typeface="Roboto Bold"/>
                <a:cs typeface="Roboto Bold"/>
                <a:sym typeface="Roboto Bold"/>
              </a:rPr>
              <a:t>Kết luận và hướng phát triển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9753600" cy="73152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210566"/>
                  </a:moveTo>
                  <a:cubicBezTo>
                    <a:pt x="0" y="94234"/>
                    <a:pt x="94234" y="0"/>
                    <a:pt x="210566" y="0"/>
                  </a:cubicBezTo>
                  <a:lnTo>
                    <a:pt x="12794235" y="0"/>
                  </a:lnTo>
                  <a:cubicBezTo>
                    <a:pt x="12910566" y="0"/>
                    <a:pt x="13004800" y="94234"/>
                    <a:pt x="13004800" y="210566"/>
                  </a:cubicBezTo>
                  <a:lnTo>
                    <a:pt x="13004800" y="9543034"/>
                  </a:lnTo>
                  <a:cubicBezTo>
                    <a:pt x="13004800" y="9659365"/>
                    <a:pt x="12910566" y="9753600"/>
                    <a:pt x="12794235" y="9753600"/>
                  </a:cubicBezTo>
                  <a:lnTo>
                    <a:pt x="210566" y="9753600"/>
                  </a:lnTo>
                  <a:cubicBezTo>
                    <a:pt x="94234" y="9753600"/>
                    <a:pt x="0" y="9659366"/>
                    <a:pt x="0" y="9543034"/>
                  </a:cubicBezTo>
                  <a:close/>
                </a:path>
              </a:pathLst>
            </a:custGeom>
            <a:solidFill>
              <a:srgbClr val="FFFFFF"/>
            </a:solidFill>
          </p:spPr>
        </p:sp>
      </p:grpSp>
      <p:grpSp>
        <p:nvGrpSpPr>
          <p:cNvPr name="Group 4" id="4"/>
          <p:cNvGrpSpPr>
            <a:grpSpLocks noChangeAspect="true"/>
          </p:cNvGrpSpPr>
          <p:nvPr/>
        </p:nvGrpSpPr>
        <p:grpSpPr>
          <a:xfrm rot="0">
            <a:off x="8942953" y="33306"/>
            <a:ext cx="776919" cy="776919"/>
            <a:chOff x="0" y="0"/>
            <a:chExt cx="1035893" cy="1035893"/>
          </a:xfrm>
        </p:grpSpPr>
        <p:sp>
          <p:nvSpPr>
            <p:cNvPr name="Freeform 5" id="5" descr="A picture containing object, clock  Description automatically generated"/>
            <p:cNvSpPr/>
            <p:nvPr/>
          </p:nvSpPr>
          <p:spPr>
            <a:xfrm flipH="false" flipV="false" rot="0">
              <a:off x="0" y="0"/>
              <a:ext cx="1035939" cy="1035939"/>
            </a:xfrm>
            <a:custGeom>
              <a:avLst/>
              <a:gdLst/>
              <a:ahLst/>
              <a:cxnLst/>
              <a:rect r="r" b="b" t="t" l="l"/>
              <a:pathLst>
                <a:path h="1035939" w="1035939">
                  <a:moveTo>
                    <a:pt x="0" y="0"/>
                  </a:moveTo>
                  <a:lnTo>
                    <a:pt x="1035939" y="0"/>
                  </a:lnTo>
                  <a:lnTo>
                    <a:pt x="1035939" y="1035939"/>
                  </a:lnTo>
                  <a:lnTo>
                    <a:pt x="0" y="1035939"/>
                  </a:lnTo>
                  <a:lnTo>
                    <a:pt x="0" y="0"/>
                  </a:lnTo>
                  <a:close/>
                </a:path>
              </a:pathLst>
            </a:custGeom>
            <a:blipFill>
              <a:blip r:embed="rId2"/>
              <a:stretch>
                <a:fillRect l="0" t="0" r="4" b="4"/>
              </a:stretch>
            </a:blipFill>
          </p:spPr>
        </p:sp>
      </p:grpSp>
      <p:sp>
        <p:nvSpPr>
          <p:cNvPr name="AutoShape 6" id="6"/>
          <p:cNvSpPr/>
          <p:nvPr/>
        </p:nvSpPr>
        <p:spPr>
          <a:xfrm rot="21352">
            <a:off x="-30575" y="868629"/>
            <a:ext cx="9814749" cy="0"/>
          </a:xfrm>
          <a:prstGeom prst="line">
            <a:avLst/>
          </a:prstGeom>
          <a:ln cap="rnd" w="47625">
            <a:solidFill>
              <a:srgbClr val="1D78FF"/>
            </a:solidFill>
            <a:prstDash val="solid"/>
            <a:headEnd type="none" len="sm" w="sm"/>
            <a:tailEnd type="none" len="sm" w="sm"/>
          </a:ln>
        </p:spPr>
      </p:sp>
      <p:grpSp>
        <p:nvGrpSpPr>
          <p:cNvPr name="Group 7" id="7"/>
          <p:cNvGrpSpPr/>
          <p:nvPr/>
        </p:nvGrpSpPr>
        <p:grpSpPr>
          <a:xfrm rot="0">
            <a:off x="-33730" y="6719961"/>
            <a:ext cx="9821196" cy="595239"/>
            <a:chOff x="0" y="0"/>
            <a:chExt cx="13094928" cy="793653"/>
          </a:xfrm>
        </p:grpSpPr>
        <p:sp>
          <p:nvSpPr>
            <p:cNvPr name="Freeform 8" id="8"/>
            <p:cNvSpPr/>
            <p:nvPr/>
          </p:nvSpPr>
          <p:spPr>
            <a:xfrm flipH="false" flipV="false" rot="0">
              <a:off x="0" y="0"/>
              <a:ext cx="13094970" cy="793623"/>
            </a:xfrm>
            <a:custGeom>
              <a:avLst/>
              <a:gdLst/>
              <a:ahLst/>
              <a:cxnLst/>
              <a:rect r="r" b="b" t="t" l="l"/>
              <a:pathLst>
                <a:path h="793623" w="13094970">
                  <a:moveTo>
                    <a:pt x="0" y="0"/>
                  </a:moveTo>
                  <a:lnTo>
                    <a:pt x="13094970" y="0"/>
                  </a:lnTo>
                  <a:lnTo>
                    <a:pt x="13094970" y="793623"/>
                  </a:lnTo>
                  <a:lnTo>
                    <a:pt x="0" y="793623"/>
                  </a:lnTo>
                  <a:close/>
                </a:path>
              </a:pathLst>
            </a:custGeom>
            <a:solidFill>
              <a:srgbClr val="000000">
                <a:alpha val="65490"/>
              </a:srgbClr>
            </a:solidFill>
          </p:spPr>
        </p:sp>
        <p:sp>
          <p:nvSpPr>
            <p:cNvPr name="TextBox 9" id="9"/>
            <p:cNvSpPr txBox="true"/>
            <p:nvPr/>
          </p:nvSpPr>
          <p:spPr>
            <a:xfrm>
              <a:off x="0" y="-9525"/>
              <a:ext cx="13094928" cy="803178"/>
            </a:xfrm>
            <a:prstGeom prst="rect">
              <a:avLst/>
            </a:prstGeom>
          </p:spPr>
          <p:txBody>
            <a:bodyPr anchor="ctr" rtlCol="false" tIns="50800" lIns="50800" bIns="50800" rIns="50800"/>
            <a:lstStyle/>
            <a:p>
              <a:pPr algn="ctr">
                <a:lnSpc>
                  <a:spcPts val="1535"/>
                </a:lnSpc>
              </a:pPr>
              <a:r>
                <a:rPr lang="en-US" b="true" sz="1279" i="true">
                  <a:solidFill>
                    <a:srgbClr val="FFFFFF"/>
                  </a:solidFill>
                  <a:latin typeface="Arial Nova Bold Italics"/>
                  <a:ea typeface="Arial Nova Bold Italics"/>
                  <a:cs typeface="Arial Nova Bold Italics"/>
                  <a:sym typeface="Arial Nova Bold Italics"/>
                </a:rPr>
                <a:t>Information Security Lab (InSecLab) – Email: inseclab@uit.edu.vn</a:t>
              </a:r>
            </a:p>
            <a:p>
              <a:pPr algn="ctr">
                <a:lnSpc>
                  <a:spcPts val="1535"/>
                </a:lnSpc>
              </a:pPr>
              <a:r>
                <a:rPr lang="en-US" sz="1279">
                  <a:solidFill>
                    <a:srgbClr val="FFFFFF"/>
                  </a:solidFill>
                  <a:latin typeface="Arial Nova"/>
                  <a:ea typeface="Arial Nova"/>
                  <a:cs typeface="Arial Nova"/>
                  <a:sym typeface="Arial Nova"/>
                </a:rPr>
                <a:t>University of Information Technology (UIT), VNU-HCM</a:t>
              </a:r>
            </a:p>
          </p:txBody>
        </p:sp>
      </p:grpSp>
      <p:grpSp>
        <p:nvGrpSpPr>
          <p:cNvPr name="Group 10" id="10"/>
          <p:cNvGrpSpPr/>
          <p:nvPr/>
        </p:nvGrpSpPr>
        <p:grpSpPr>
          <a:xfrm rot="0">
            <a:off x="613026" y="6721758"/>
            <a:ext cx="599618" cy="600215"/>
            <a:chOff x="0" y="0"/>
            <a:chExt cx="799491" cy="800287"/>
          </a:xfrm>
        </p:grpSpPr>
        <p:sp>
          <p:nvSpPr>
            <p:cNvPr name="Freeform 11" id="11"/>
            <p:cNvSpPr/>
            <p:nvPr/>
          </p:nvSpPr>
          <p:spPr>
            <a:xfrm flipH="false" flipV="false" rot="0">
              <a:off x="9017" y="9017"/>
              <a:ext cx="781431" cy="782193"/>
            </a:xfrm>
            <a:custGeom>
              <a:avLst/>
              <a:gdLst/>
              <a:ahLst/>
              <a:cxnLst/>
              <a:rect r="r" b="b" t="t" l="l"/>
              <a:pathLst>
                <a:path h="782193" w="781431">
                  <a:moveTo>
                    <a:pt x="0" y="0"/>
                  </a:moveTo>
                  <a:lnTo>
                    <a:pt x="781431" y="0"/>
                  </a:lnTo>
                  <a:lnTo>
                    <a:pt x="781431" y="782193"/>
                  </a:lnTo>
                  <a:lnTo>
                    <a:pt x="0" y="782193"/>
                  </a:lnTo>
                </a:path>
              </a:pathLst>
            </a:custGeom>
            <a:solidFill>
              <a:srgbClr val="FFFFFF"/>
            </a:solidFill>
          </p:spPr>
        </p:sp>
        <p:sp>
          <p:nvSpPr>
            <p:cNvPr name="Freeform 12" id="12"/>
            <p:cNvSpPr/>
            <p:nvPr/>
          </p:nvSpPr>
          <p:spPr>
            <a:xfrm flipH="false" flipV="false" rot="0">
              <a:off x="9017" y="0"/>
              <a:ext cx="790448" cy="800227"/>
            </a:xfrm>
            <a:custGeom>
              <a:avLst/>
              <a:gdLst/>
              <a:ahLst/>
              <a:cxnLst/>
              <a:rect r="r" b="b" t="t" l="l"/>
              <a:pathLst>
                <a:path h="800227" w="790448">
                  <a:moveTo>
                    <a:pt x="0" y="0"/>
                  </a:moveTo>
                  <a:lnTo>
                    <a:pt x="781431" y="0"/>
                  </a:lnTo>
                  <a:cubicBezTo>
                    <a:pt x="786384" y="0"/>
                    <a:pt x="790448" y="4064"/>
                    <a:pt x="790448" y="9017"/>
                  </a:cubicBezTo>
                  <a:lnTo>
                    <a:pt x="790448" y="791210"/>
                  </a:lnTo>
                  <a:cubicBezTo>
                    <a:pt x="790448" y="796163"/>
                    <a:pt x="786384" y="800227"/>
                    <a:pt x="781431" y="800227"/>
                  </a:cubicBezTo>
                  <a:lnTo>
                    <a:pt x="0" y="800227"/>
                  </a:lnTo>
                  <a:lnTo>
                    <a:pt x="0" y="782193"/>
                  </a:lnTo>
                  <a:lnTo>
                    <a:pt x="781431" y="782193"/>
                  </a:lnTo>
                  <a:lnTo>
                    <a:pt x="781431" y="791210"/>
                  </a:lnTo>
                  <a:lnTo>
                    <a:pt x="772414" y="791210"/>
                  </a:lnTo>
                  <a:lnTo>
                    <a:pt x="772414" y="9017"/>
                  </a:lnTo>
                  <a:lnTo>
                    <a:pt x="781431" y="9017"/>
                  </a:lnTo>
                  <a:lnTo>
                    <a:pt x="781431" y="18034"/>
                  </a:lnTo>
                  <a:lnTo>
                    <a:pt x="0" y="18034"/>
                  </a:lnTo>
                  <a:close/>
                </a:path>
              </a:pathLst>
            </a:custGeom>
            <a:solidFill>
              <a:srgbClr val="303030"/>
            </a:solidFill>
          </p:spPr>
        </p:sp>
      </p:grpSp>
      <p:grpSp>
        <p:nvGrpSpPr>
          <p:cNvPr name="Group 13" id="13"/>
          <p:cNvGrpSpPr/>
          <p:nvPr/>
        </p:nvGrpSpPr>
        <p:grpSpPr>
          <a:xfrm rot="0">
            <a:off x="8836659" y="6730169"/>
            <a:ext cx="561872" cy="585031"/>
            <a:chOff x="0" y="0"/>
            <a:chExt cx="749163" cy="780042"/>
          </a:xfrm>
        </p:grpSpPr>
        <p:sp>
          <p:nvSpPr>
            <p:cNvPr name="Freeform 14" id="14"/>
            <p:cNvSpPr/>
            <p:nvPr/>
          </p:nvSpPr>
          <p:spPr>
            <a:xfrm flipH="false" flipV="false" rot="0">
              <a:off x="0" y="0"/>
              <a:ext cx="749173" cy="780034"/>
            </a:xfrm>
            <a:custGeom>
              <a:avLst/>
              <a:gdLst/>
              <a:ahLst/>
              <a:cxnLst/>
              <a:rect r="r" b="b" t="t" l="l"/>
              <a:pathLst>
                <a:path h="780034" w="749173">
                  <a:moveTo>
                    <a:pt x="0" y="0"/>
                  </a:moveTo>
                  <a:lnTo>
                    <a:pt x="749173" y="0"/>
                  </a:lnTo>
                  <a:lnTo>
                    <a:pt x="749173" y="780034"/>
                  </a:lnTo>
                  <a:lnTo>
                    <a:pt x="0" y="780034"/>
                  </a:lnTo>
                </a:path>
              </a:pathLst>
            </a:custGeom>
            <a:solidFill>
              <a:srgbClr val="FFFFFF"/>
            </a:solidFill>
          </p:spPr>
        </p:sp>
      </p:grpSp>
      <p:grpSp>
        <p:nvGrpSpPr>
          <p:cNvPr name="Group 15" id="15"/>
          <p:cNvGrpSpPr>
            <a:grpSpLocks noChangeAspect="true"/>
          </p:cNvGrpSpPr>
          <p:nvPr/>
        </p:nvGrpSpPr>
        <p:grpSpPr>
          <a:xfrm rot="0">
            <a:off x="8894795" y="6772281"/>
            <a:ext cx="445600" cy="504181"/>
            <a:chOff x="0" y="0"/>
            <a:chExt cx="594133" cy="672242"/>
          </a:xfrm>
        </p:grpSpPr>
        <p:sp>
          <p:nvSpPr>
            <p:cNvPr name="Freeform 16" id="16" descr="A close up of a logo  Description generated with very high confidence"/>
            <p:cNvSpPr/>
            <p:nvPr/>
          </p:nvSpPr>
          <p:spPr>
            <a:xfrm flipH="false" flipV="false" rot="0">
              <a:off x="0" y="0"/>
              <a:ext cx="594106" cy="672211"/>
            </a:xfrm>
            <a:custGeom>
              <a:avLst/>
              <a:gdLst/>
              <a:ahLst/>
              <a:cxnLst/>
              <a:rect r="r" b="b" t="t" l="l"/>
              <a:pathLst>
                <a:path h="672211" w="594106">
                  <a:moveTo>
                    <a:pt x="0" y="0"/>
                  </a:moveTo>
                  <a:lnTo>
                    <a:pt x="594106" y="0"/>
                  </a:lnTo>
                  <a:lnTo>
                    <a:pt x="594106" y="672211"/>
                  </a:lnTo>
                  <a:lnTo>
                    <a:pt x="0" y="672211"/>
                  </a:lnTo>
                  <a:lnTo>
                    <a:pt x="0" y="0"/>
                  </a:lnTo>
                  <a:close/>
                </a:path>
              </a:pathLst>
            </a:custGeom>
            <a:blipFill>
              <a:blip r:embed="rId3"/>
              <a:stretch>
                <a:fillRect l="0" t="0" r="-307705" b="-4"/>
              </a:stretch>
            </a:blipFill>
          </p:spPr>
        </p:sp>
      </p:grpSp>
      <p:grpSp>
        <p:nvGrpSpPr>
          <p:cNvPr name="Group 17" id="17"/>
          <p:cNvGrpSpPr/>
          <p:nvPr/>
        </p:nvGrpSpPr>
        <p:grpSpPr>
          <a:xfrm rot="0">
            <a:off x="181276" y="154287"/>
            <a:ext cx="8761677" cy="544118"/>
            <a:chOff x="0" y="0"/>
            <a:chExt cx="11682236" cy="725491"/>
          </a:xfrm>
        </p:grpSpPr>
        <p:sp>
          <p:nvSpPr>
            <p:cNvPr name="Freeform 18" id="18"/>
            <p:cNvSpPr/>
            <p:nvPr/>
          </p:nvSpPr>
          <p:spPr>
            <a:xfrm flipH="false" flipV="false" rot="0">
              <a:off x="0" y="0"/>
              <a:ext cx="11682236" cy="725491"/>
            </a:xfrm>
            <a:custGeom>
              <a:avLst/>
              <a:gdLst/>
              <a:ahLst/>
              <a:cxnLst/>
              <a:rect r="r" b="b" t="t" l="l"/>
              <a:pathLst>
                <a:path h="725491" w="11682236">
                  <a:moveTo>
                    <a:pt x="0" y="0"/>
                  </a:moveTo>
                  <a:lnTo>
                    <a:pt x="11682236" y="0"/>
                  </a:lnTo>
                  <a:lnTo>
                    <a:pt x="11682236" y="725491"/>
                  </a:lnTo>
                  <a:lnTo>
                    <a:pt x="0" y="725491"/>
                  </a:lnTo>
                  <a:close/>
                </a:path>
              </a:pathLst>
            </a:custGeom>
            <a:solidFill>
              <a:srgbClr val="000000">
                <a:alpha val="0"/>
              </a:srgbClr>
            </a:solidFill>
          </p:spPr>
        </p:sp>
        <p:sp>
          <p:nvSpPr>
            <p:cNvPr name="TextBox 19" id="19"/>
            <p:cNvSpPr txBox="true"/>
            <p:nvPr/>
          </p:nvSpPr>
          <p:spPr>
            <a:xfrm>
              <a:off x="0" y="19050"/>
              <a:ext cx="11682236" cy="706441"/>
            </a:xfrm>
            <a:prstGeom prst="rect">
              <a:avLst/>
            </a:prstGeom>
          </p:spPr>
          <p:txBody>
            <a:bodyPr anchor="ctr" rtlCol="false" tIns="0" lIns="0" bIns="0" rIns="0"/>
            <a:lstStyle/>
            <a:p>
              <a:pPr algn="l">
                <a:lnSpc>
                  <a:spcPts val="3317"/>
                </a:lnSpc>
              </a:pPr>
              <a:r>
                <a:rPr lang="en-US" sz="3071" b="true">
                  <a:solidFill>
                    <a:srgbClr val="4391FF"/>
                  </a:solidFill>
                  <a:latin typeface="Roboto Bold"/>
                  <a:ea typeface="Roboto Bold"/>
                  <a:cs typeface="Roboto Bold"/>
                  <a:sym typeface="Roboto Bold"/>
                </a:rPr>
                <a:t>Kết luận và hướng phát triển</a:t>
              </a:r>
            </a:p>
          </p:txBody>
        </p:sp>
      </p:grpSp>
      <p:grpSp>
        <p:nvGrpSpPr>
          <p:cNvPr name="Group 20" id="20"/>
          <p:cNvGrpSpPr/>
          <p:nvPr/>
        </p:nvGrpSpPr>
        <p:grpSpPr>
          <a:xfrm rot="0">
            <a:off x="619799" y="6733542"/>
            <a:ext cx="586071" cy="581658"/>
            <a:chOff x="0" y="0"/>
            <a:chExt cx="781429" cy="775543"/>
          </a:xfrm>
        </p:grpSpPr>
        <p:sp>
          <p:nvSpPr>
            <p:cNvPr name="Freeform 21" id="21"/>
            <p:cNvSpPr/>
            <p:nvPr/>
          </p:nvSpPr>
          <p:spPr>
            <a:xfrm flipH="false" flipV="false" rot="0">
              <a:off x="0" y="0"/>
              <a:ext cx="781429" cy="775543"/>
            </a:xfrm>
            <a:custGeom>
              <a:avLst/>
              <a:gdLst/>
              <a:ahLst/>
              <a:cxnLst/>
              <a:rect r="r" b="b" t="t" l="l"/>
              <a:pathLst>
                <a:path h="775543" w="781429">
                  <a:moveTo>
                    <a:pt x="0" y="0"/>
                  </a:moveTo>
                  <a:lnTo>
                    <a:pt x="781429" y="0"/>
                  </a:lnTo>
                  <a:lnTo>
                    <a:pt x="781429" y="775543"/>
                  </a:lnTo>
                  <a:lnTo>
                    <a:pt x="0" y="775543"/>
                  </a:lnTo>
                  <a:close/>
                </a:path>
              </a:pathLst>
            </a:custGeom>
            <a:solidFill>
              <a:srgbClr val="000000">
                <a:alpha val="0"/>
              </a:srgbClr>
            </a:solidFill>
          </p:spPr>
        </p:sp>
        <p:sp>
          <p:nvSpPr>
            <p:cNvPr name="TextBox 22" id="22"/>
            <p:cNvSpPr txBox="true"/>
            <p:nvPr/>
          </p:nvSpPr>
          <p:spPr>
            <a:xfrm>
              <a:off x="0" y="-9525"/>
              <a:ext cx="781429" cy="785068"/>
            </a:xfrm>
            <a:prstGeom prst="rect">
              <a:avLst/>
            </a:prstGeom>
          </p:spPr>
          <p:txBody>
            <a:bodyPr anchor="ctr" rtlCol="false" tIns="0" lIns="0" bIns="0" rIns="0"/>
            <a:lstStyle/>
            <a:p>
              <a:pPr algn="ctr">
                <a:lnSpc>
                  <a:spcPts val="1663"/>
                </a:lnSpc>
              </a:pPr>
              <a:r>
                <a:rPr lang="en-US" sz="1386">
                  <a:solidFill>
                    <a:srgbClr val="000000"/>
                  </a:solidFill>
                  <a:latin typeface="Roboto"/>
                  <a:ea typeface="Roboto"/>
                  <a:cs typeface="Roboto"/>
                  <a:sym typeface="Roboto"/>
                </a:rPr>
                <a:t>29</a:t>
              </a:r>
            </a:p>
          </p:txBody>
        </p:sp>
      </p:grpSp>
      <p:sp>
        <p:nvSpPr>
          <p:cNvPr name="TextBox 23" id="23"/>
          <p:cNvSpPr txBox="true"/>
          <p:nvPr/>
        </p:nvSpPr>
        <p:spPr>
          <a:xfrm rot="0">
            <a:off x="711238" y="1177182"/>
            <a:ext cx="8226943" cy="5191125"/>
          </a:xfrm>
          <a:prstGeom prst="rect">
            <a:avLst/>
          </a:prstGeom>
        </p:spPr>
        <p:txBody>
          <a:bodyPr anchor="t" rtlCol="false" tIns="0" lIns="0" bIns="0" rIns="0">
            <a:spAutoFit/>
          </a:bodyPr>
          <a:lstStyle/>
          <a:p>
            <a:pPr algn="l">
              <a:lnSpc>
                <a:spcPts val="2560"/>
              </a:lnSpc>
            </a:pPr>
            <a:r>
              <a:rPr lang="en-US" sz="2133" b="true">
                <a:solidFill>
                  <a:srgbClr val="000000"/>
                </a:solidFill>
                <a:latin typeface="Roboto Bold"/>
                <a:ea typeface="Roboto Bold"/>
                <a:cs typeface="Roboto Bold"/>
                <a:sym typeface="Roboto Bold"/>
              </a:rPr>
              <a:t>Kết luận</a:t>
            </a:r>
          </a:p>
          <a:p>
            <a:pPr algn="l">
              <a:lnSpc>
                <a:spcPts val="2560"/>
              </a:lnSpc>
            </a:pPr>
          </a:p>
          <a:p>
            <a:pPr algn="l" marL="274455" indent="-137228" lvl="1">
              <a:lnSpc>
                <a:spcPts val="2559"/>
              </a:lnSpc>
              <a:buFont typeface="Arial"/>
              <a:buChar char="•"/>
            </a:pPr>
            <a:r>
              <a:rPr lang="en-US" sz="2133">
                <a:solidFill>
                  <a:srgbClr val="000000"/>
                </a:solidFill>
                <a:latin typeface="Roboto"/>
                <a:ea typeface="Roboto"/>
                <a:cs typeface="Roboto"/>
                <a:sym typeface="Roboto"/>
              </a:rPr>
              <a:t>Tạo được mô hình kiểm thử tự động Web có khả năng kiểm thử rất hiệu quả trên một số loại lỗ hổng nhất định.</a:t>
            </a:r>
          </a:p>
          <a:p>
            <a:pPr algn="l" marL="274455" indent="-137228" lvl="1">
              <a:lnSpc>
                <a:spcPts val="2560"/>
              </a:lnSpc>
              <a:buFont typeface="Arial"/>
              <a:buChar char="•"/>
            </a:pPr>
            <a:r>
              <a:rPr lang="en-US" sz="2133">
                <a:solidFill>
                  <a:srgbClr val="000000"/>
                </a:solidFill>
                <a:latin typeface="Roboto"/>
                <a:ea typeface="Roboto"/>
                <a:cs typeface="Roboto"/>
                <a:sym typeface="Roboto"/>
              </a:rPr>
              <a:t>Tuy nhiên hệ thống Agent vẫn đang có một số tác vụ chưa mang lại hiệu quả như BruteforceAgent, việc chỉnh sửa request cũng như việc nhận diện được kết quả từ Blind SQLi vẫn chưa hoạt động hiệu quả.</a:t>
            </a:r>
          </a:p>
          <a:p>
            <a:pPr algn="l" marL="274546" indent="-137273" lvl="1">
              <a:lnSpc>
                <a:spcPts val="2560"/>
              </a:lnSpc>
            </a:pPr>
          </a:p>
          <a:p>
            <a:pPr algn="l" marL="274546" indent="-137273" lvl="1">
              <a:lnSpc>
                <a:spcPts val="2560"/>
              </a:lnSpc>
            </a:pPr>
            <a:r>
              <a:rPr lang="en-US" b="true" sz="2133">
                <a:solidFill>
                  <a:srgbClr val="000000"/>
                </a:solidFill>
                <a:latin typeface="Roboto Bold"/>
                <a:ea typeface="Roboto Bold"/>
                <a:cs typeface="Roboto Bold"/>
                <a:sym typeface="Roboto Bold"/>
              </a:rPr>
              <a:t>Hướng phát triển</a:t>
            </a:r>
          </a:p>
          <a:p>
            <a:pPr algn="l" marL="274546" indent="-137273" lvl="1">
              <a:lnSpc>
                <a:spcPts val="2560"/>
              </a:lnSpc>
            </a:pPr>
          </a:p>
          <a:p>
            <a:pPr algn="l" marL="274455" indent="-137228" lvl="1">
              <a:lnSpc>
                <a:spcPts val="2559"/>
              </a:lnSpc>
              <a:buFont typeface="Arial"/>
              <a:buChar char="•"/>
            </a:pPr>
            <a:r>
              <a:rPr lang="en-US" sz="2133">
                <a:solidFill>
                  <a:srgbClr val="000000"/>
                </a:solidFill>
                <a:latin typeface="Roboto"/>
                <a:ea typeface="Roboto"/>
                <a:cs typeface="Roboto"/>
                <a:sym typeface="Roboto"/>
              </a:rPr>
              <a:t>Tiếp tục tinh chỉnh hoàn thiện Agent.</a:t>
            </a:r>
          </a:p>
          <a:p>
            <a:pPr algn="l" marL="274455" indent="-137228" lvl="1">
              <a:lnSpc>
                <a:spcPts val="2559"/>
              </a:lnSpc>
              <a:buFont typeface="Arial"/>
              <a:buChar char="•"/>
            </a:pPr>
            <a:r>
              <a:rPr lang="en-US" sz="2133">
                <a:solidFill>
                  <a:srgbClr val="000000"/>
                </a:solidFill>
                <a:latin typeface="Roboto"/>
                <a:ea typeface="Roboto"/>
                <a:cs typeface="Roboto"/>
                <a:sym typeface="Roboto"/>
              </a:rPr>
              <a:t>Tích hợp thêm khả năng xử lý những vấn đề liên quan đến Crypto.</a:t>
            </a:r>
          </a:p>
          <a:p>
            <a:pPr algn="l" marL="274455" indent="-137228" lvl="1">
              <a:lnSpc>
                <a:spcPts val="2559"/>
              </a:lnSpc>
              <a:buFont typeface="Arial"/>
              <a:buChar char="•"/>
            </a:pPr>
            <a:r>
              <a:rPr lang="en-US" sz="2133">
                <a:solidFill>
                  <a:srgbClr val="000000"/>
                </a:solidFill>
                <a:latin typeface="Roboto"/>
                <a:ea typeface="Roboto"/>
                <a:cs typeface="Roboto"/>
                <a:sym typeface="Roboto"/>
              </a:rPr>
              <a:t>Mở rộng Agent để tấn công những lỗ hổng khác.</a:t>
            </a:r>
          </a:p>
          <a:p>
            <a:pPr algn="l" marL="274455" indent="-137228" lvl="1">
              <a:lnSpc>
                <a:spcPts val="2559"/>
              </a:lnSpc>
              <a:buFont typeface="Arial"/>
              <a:buChar char="•"/>
            </a:pPr>
            <a:r>
              <a:rPr lang="en-US" sz="2133">
                <a:solidFill>
                  <a:srgbClr val="000000"/>
                </a:solidFill>
                <a:latin typeface="Roboto"/>
                <a:ea typeface="Roboto"/>
                <a:cs typeface="Roboto"/>
                <a:sym typeface="Roboto"/>
              </a:rPr>
              <a:t>Phát triển giao diện người dùng trực quan, giúp kiểm soát, theo dõi và tùy chỉnh các tác vụ kiểm thử tự động dễ dàng hơn.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9050" y="0"/>
            <a:ext cx="9753600" cy="73152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210566"/>
                  </a:moveTo>
                  <a:cubicBezTo>
                    <a:pt x="0" y="94234"/>
                    <a:pt x="94234" y="0"/>
                    <a:pt x="210566" y="0"/>
                  </a:cubicBezTo>
                  <a:lnTo>
                    <a:pt x="12794235" y="0"/>
                  </a:lnTo>
                  <a:cubicBezTo>
                    <a:pt x="12910566" y="0"/>
                    <a:pt x="13004800" y="94234"/>
                    <a:pt x="13004800" y="210566"/>
                  </a:cubicBezTo>
                  <a:lnTo>
                    <a:pt x="13004800" y="9543034"/>
                  </a:lnTo>
                  <a:cubicBezTo>
                    <a:pt x="13004800" y="9659365"/>
                    <a:pt x="12910566" y="9753600"/>
                    <a:pt x="12794235" y="9753600"/>
                  </a:cubicBezTo>
                  <a:lnTo>
                    <a:pt x="210566" y="9753600"/>
                  </a:lnTo>
                  <a:cubicBezTo>
                    <a:pt x="94234" y="9753600"/>
                    <a:pt x="0" y="9659366"/>
                    <a:pt x="0" y="9543034"/>
                  </a:cubicBezTo>
                  <a:close/>
                </a:path>
              </a:pathLst>
            </a:custGeom>
            <a:solidFill>
              <a:srgbClr val="FFFFFF"/>
            </a:solidFill>
          </p:spPr>
        </p:sp>
      </p:grpSp>
      <p:grpSp>
        <p:nvGrpSpPr>
          <p:cNvPr name="Group 4" id="4"/>
          <p:cNvGrpSpPr>
            <a:grpSpLocks noChangeAspect="true"/>
          </p:cNvGrpSpPr>
          <p:nvPr/>
        </p:nvGrpSpPr>
        <p:grpSpPr>
          <a:xfrm rot="0">
            <a:off x="8942953" y="33306"/>
            <a:ext cx="776919" cy="776919"/>
            <a:chOff x="0" y="0"/>
            <a:chExt cx="1035893" cy="1035893"/>
          </a:xfrm>
        </p:grpSpPr>
        <p:sp>
          <p:nvSpPr>
            <p:cNvPr name="Freeform 5" id="5" descr="A picture containing object, clock  Description automatically generated"/>
            <p:cNvSpPr/>
            <p:nvPr/>
          </p:nvSpPr>
          <p:spPr>
            <a:xfrm flipH="false" flipV="false" rot="0">
              <a:off x="0" y="0"/>
              <a:ext cx="1035939" cy="1035939"/>
            </a:xfrm>
            <a:custGeom>
              <a:avLst/>
              <a:gdLst/>
              <a:ahLst/>
              <a:cxnLst/>
              <a:rect r="r" b="b" t="t" l="l"/>
              <a:pathLst>
                <a:path h="1035939" w="1035939">
                  <a:moveTo>
                    <a:pt x="0" y="0"/>
                  </a:moveTo>
                  <a:lnTo>
                    <a:pt x="1035939" y="0"/>
                  </a:lnTo>
                  <a:lnTo>
                    <a:pt x="1035939" y="1035939"/>
                  </a:lnTo>
                  <a:lnTo>
                    <a:pt x="0" y="1035939"/>
                  </a:lnTo>
                  <a:lnTo>
                    <a:pt x="0" y="0"/>
                  </a:lnTo>
                  <a:close/>
                </a:path>
              </a:pathLst>
            </a:custGeom>
            <a:blipFill>
              <a:blip r:embed="rId2"/>
              <a:stretch>
                <a:fillRect l="0" t="0" r="4" b="4"/>
              </a:stretch>
            </a:blipFill>
          </p:spPr>
        </p:sp>
      </p:grpSp>
      <p:sp>
        <p:nvSpPr>
          <p:cNvPr name="AutoShape 6" id="6"/>
          <p:cNvSpPr/>
          <p:nvPr/>
        </p:nvSpPr>
        <p:spPr>
          <a:xfrm rot="21352">
            <a:off x="-30575" y="868629"/>
            <a:ext cx="9814749" cy="0"/>
          </a:xfrm>
          <a:prstGeom prst="line">
            <a:avLst/>
          </a:prstGeom>
          <a:ln cap="rnd" w="47625">
            <a:solidFill>
              <a:srgbClr val="1D78FF"/>
            </a:solidFill>
            <a:prstDash val="solid"/>
            <a:headEnd type="none" len="sm" w="sm"/>
            <a:tailEnd type="none" len="sm" w="sm"/>
          </a:ln>
        </p:spPr>
      </p:sp>
      <p:grpSp>
        <p:nvGrpSpPr>
          <p:cNvPr name="Group 7" id="7"/>
          <p:cNvGrpSpPr/>
          <p:nvPr/>
        </p:nvGrpSpPr>
        <p:grpSpPr>
          <a:xfrm rot="0">
            <a:off x="-33730" y="6719961"/>
            <a:ext cx="9821196" cy="595239"/>
            <a:chOff x="0" y="0"/>
            <a:chExt cx="13094928" cy="793653"/>
          </a:xfrm>
        </p:grpSpPr>
        <p:sp>
          <p:nvSpPr>
            <p:cNvPr name="Freeform 8" id="8"/>
            <p:cNvSpPr/>
            <p:nvPr/>
          </p:nvSpPr>
          <p:spPr>
            <a:xfrm flipH="false" flipV="false" rot="0">
              <a:off x="0" y="0"/>
              <a:ext cx="13094970" cy="793623"/>
            </a:xfrm>
            <a:custGeom>
              <a:avLst/>
              <a:gdLst/>
              <a:ahLst/>
              <a:cxnLst/>
              <a:rect r="r" b="b" t="t" l="l"/>
              <a:pathLst>
                <a:path h="793623" w="13094970">
                  <a:moveTo>
                    <a:pt x="0" y="0"/>
                  </a:moveTo>
                  <a:lnTo>
                    <a:pt x="13094970" y="0"/>
                  </a:lnTo>
                  <a:lnTo>
                    <a:pt x="13094970" y="793623"/>
                  </a:lnTo>
                  <a:lnTo>
                    <a:pt x="0" y="793623"/>
                  </a:lnTo>
                  <a:close/>
                </a:path>
              </a:pathLst>
            </a:custGeom>
            <a:solidFill>
              <a:srgbClr val="000000">
                <a:alpha val="65490"/>
              </a:srgbClr>
            </a:solidFill>
          </p:spPr>
        </p:sp>
        <p:sp>
          <p:nvSpPr>
            <p:cNvPr name="TextBox 9" id="9"/>
            <p:cNvSpPr txBox="true"/>
            <p:nvPr/>
          </p:nvSpPr>
          <p:spPr>
            <a:xfrm>
              <a:off x="0" y="-9525"/>
              <a:ext cx="13094928" cy="803178"/>
            </a:xfrm>
            <a:prstGeom prst="rect">
              <a:avLst/>
            </a:prstGeom>
          </p:spPr>
          <p:txBody>
            <a:bodyPr anchor="ctr" rtlCol="false" tIns="50800" lIns="50800" bIns="50800" rIns="50800"/>
            <a:lstStyle/>
            <a:p>
              <a:pPr algn="ctr">
                <a:lnSpc>
                  <a:spcPts val="1535"/>
                </a:lnSpc>
              </a:pPr>
              <a:r>
                <a:rPr lang="en-US" b="true" sz="1279" i="true">
                  <a:solidFill>
                    <a:srgbClr val="FFFFFF"/>
                  </a:solidFill>
                  <a:latin typeface="Arial Nova Bold Italics"/>
                  <a:ea typeface="Arial Nova Bold Italics"/>
                  <a:cs typeface="Arial Nova Bold Italics"/>
                  <a:sym typeface="Arial Nova Bold Italics"/>
                </a:rPr>
                <a:t>Information Security Lab (InSecLab) – Email: inseclab@uit.edu.vn</a:t>
              </a:r>
            </a:p>
            <a:p>
              <a:pPr algn="ctr">
                <a:lnSpc>
                  <a:spcPts val="1535"/>
                </a:lnSpc>
              </a:pPr>
              <a:r>
                <a:rPr lang="en-US" sz="1279">
                  <a:solidFill>
                    <a:srgbClr val="FFFFFF"/>
                  </a:solidFill>
                  <a:latin typeface="Arial Nova"/>
                  <a:ea typeface="Arial Nova"/>
                  <a:cs typeface="Arial Nova"/>
                  <a:sym typeface="Arial Nova"/>
                </a:rPr>
                <a:t>University of Information Technology (UIT), VNU-HCM</a:t>
              </a:r>
            </a:p>
          </p:txBody>
        </p:sp>
      </p:grpSp>
      <p:grpSp>
        <p:nvGrpSpPr>
          <p:cNvPr name="Group 10" id="10"/>
          <p:cNvGrpSpPr/>
          <p:nvPr/>
        </p:nvGrpSpPr>
        <p:grpSpPr>
          <a:xfrm rot="0">
            <a:off x="613026" y="6721758"/>
            <a:ext cx="599618" cy="600215"/>
            <a:chOff x="0" y="0"/>
            <a:chExt cx="799491" cy="800287"/>
          </a:xfrm>
        </p:grpSpPr>
        <p:sp>
          <p:nvSpPr>
            <p:cNvPr name="Freeform 11" id="11"/>
            <p:cNvSpPr/>
            <p:nvPr/>
          </p:nvSpPr>
          <p:spPr>
            <a:xfrm flipH="false" flipV="false" rot="0">
              <a:off x="9017" y="9017"/>
              <a:ext cx="781431" cy="782193"/>
            </a:xfrm>
            <a:custGeom>
              <a:avLst/>
              <a:gdLst/>
              <a:ahLst/>
              <a:cxnLst/>
              <a:rect r="r" b="b" t="t" l="l"/>
              <a:pathLst>
                <a:path h="782193" w="781431">
                  <a:moveTo>
                    <a:pt x="0" y="0"/>
                  </a:moveTo>
                  <a:lnTo>
                    <a:pt x="781431" y="0"/>
                  </a:lnTo>
                  <a:lnTo>
                    <a:pt x="781431" y="782193"/>
                  </a:lnTo>
                  <a:lnTo>
                    <a:pt x="0" y="782193"/>
                  </a:lnTo>
                </a:path>
              </a:pathLst>
            </a:custGeom>
            <a:solidFill>
              <a:srgbClr val="FFFFFF"/>
            </a:solidFill>
          </p:spPr>
        </p:sp>
        <p:sp>
          <p:nvSpPr>
            <p:cNvPr name="Freeform 12" id="12"/>
            <p:cNvSpPr/>
            <p:nvPr/>
          </p:nvSpPr>
          <p:spPr>
            <a:xfrm flipH="false" flipV="false" rot="0">
              <a:off x="9017" y="0"/>
              <a:ext cx="790448" cy="800227"/>
            </a:xfrm>
            <a:custGeom>
              <a:avLst/>
              <a:gdLst/>
              <a:ahLst/>
              <a:cxnLst/>
              <a:rect r="r" b="b" t="t" l="l"/>
              <a:pathLst>
                <a:path h="800227" w="790448">
                  <a:moveTo>
                    <a:pt x="0" y="0"/>
                  </a:moveTo>
                  <a:lnTo>
                    <a:pt x="781431" y="0"/>
                  </a:lnTo>
                  <a:cubicBezTo>
                    <a:pt x="786384" y="0"/>
                    <a:pt x="790448" y="4064"/>
                    <a:pt x="790448" y="9017"/>
                  </a:cubicBezTo>
                  <a:lnTo>
                    <a:pt x="790448" y="791210"/>
                  </a:lnTo>
                  <a:cubicBezTo>
                    <a:pt x="790448" y="796163"/>
                    <a:pt x="786384" y="800227"/>
                    <a:pt x="781431" y="800227"/>
                  </a:cubicBezTo>
                  <a:lnTo>
                    <a:pt x="0" y="800227"/>
                  </a:lnTo>
                  <a:lnTo>
                    <a:pt x="0" y="782193"/>
                  </a:lnTo>
                  <a:lnTo>
                    <a:pt x="781431" y="782193"/>
                  </a:lnTo>
                  <a:lnTo>
                    <a:pt x="781431" y="791210"/>
                  </a:lnTo>
                  <a:lnTo>
                    <a:pt x="772414" y="791210"/>
                  </a:lnTo>
                  <a:lnTo>
                    <a:pt x="772414" y="9017"/>
                  </a:lnTo>
                  <a:lnTo>
                    <a:pt x="781431" y="9017"/>
                  </a:lnTo>
                  <a:lnTo>
                    <a:pt x="781431" y="18034"/>
                  </a:lnTo>
                  <a:lnTo>
                    <a:pt x="0" y="18034"/>
                  </a:lnTo>
                  <a:close/>
                </a:path>
              </a:pathLst>
            </a:custGeom>
            <a:solidFill>
              <a:srgbClr val="303030"/>
            </a:solidFill>
          </p:spPr>
        </p:sp>
      </p:grpSp>
      <p:grpSp>
        <p:nvGrpSpPr>
          <p:cNvPr name="Group 13" id="13"/>
          <p:cNvGrpSpPr/>
          <p:nvPr/>
        </p:nvGrpSpPr>
        <p:grpSpPr>
          <a:xfrm rot="0">
            <a:off x="8836659" y="6730169"/>
            <a:ext cx="561872" cy="585031"/>
            <a:chOff x="0" y="0"/>
            <a:chExt cx="749163" cy="780042"/>
          </a:xfrm>
        </p:grpSpPr>
        <p:sp>
          <p:nvSpPr>
            <p:cNvPr name="Freeform 14" id="14"/>
            <p:cNvSpPr/>
            <p:nvPr/>
          </p:nvSpPr>
          <p:spPr>
            <a:xfrm flipH="false" flipV="false" rot="0">
              <a:off x="0" y="0"/>
              <a:ext cx="749173" cy="780034"/>
            </a:xfrm>
            <a:custGeom>
              <a:avLst/>
              <a:gdLst/>
              <a:ahLst/>
              <a:cxnLst/>
              <a:rect r="r" b="b" t="t" l="l"/>
              <a:pathLst>
                <a:path h="780034" w="749173">
                  <a:moveTo>
                    <a:pt x="0" y="0"/>
                  </a:moveTo>
                  <a:lnTo>
                    <a:pt x="749173" y="0"/>
                  </a:lnTo>
                  <a:lnTo>
                    <a:pt x="749173" y="780034"/>
                  </a:lnTo>
                  <a:lnTo>
                    <a:pt x="0" y="780034"/>
                  </a:lnTo>
                </a:path>
              </a:pathLst>
            </a:custGeom>
            <a:solidFill>
              <a:srgbClr val="FFFFFF"/>
            </a:solidFill>
          </p:spPr>
        </p:sp>
      </p:grpSp>
      <p:grpSp>
        <p:nvGrpSpPr>
          <p:cNvPr name="Group 15" id="15"/>
          <p:cNvGrpSpPr>
            <a:grpSpLocks noChangeAspect="true"/>
          </p:cNvGrpSpPr>
          <p:nvPr/>
        </p:nvGrpSpPr>
        <p:grpSpPr>
          <a:xfrm rot="0">
            <a:off x="8894795" y="6772281"/>
            <a:ext cx="445600" cy="504181"/>
            <a:chOff x="0" y="0"/>
            <a:chExt cx="594133" cy="672242"/>
          </a:xfrm>
        </p:grpSpPr>
        <p:sp>
          <p:nvSpPr>
            <p:cNvPr name="Freeform 16" id="16" descr="A close up of a logo  Description generated with very high confidence"/>
            <p:cNvSpPr/>
            <p:nvPr/>
          </p:nvSpPr>
          <p:spPr>
            <a:xfrm flipH="false" flipV="false" rot="0">
              <a:off x="0" y="0"/>
              <a:ext cx="594106" cy="672211"/>
            </a:xfrm>
            <a:custGeom>
              <a:avLst/>
              <a:gdLst/>
              <a:ahLst/>
              <a:cxnLst/>
              <a:rect r="r" b="b" t="t" l="l"/>
              <a:pathLst>
                <a:path h="672211" w="594106">
                  <a:moveTo>
                    <a:pt x="0" y="0"/>
                  </a:moveTo>
                  <a:lnTo>
                    <a:pt x="594106" y="0"/>
                  </a:lnTo>
                  <a:lnTo>
                    <a:pt x="594106" y="672211"/>
                  </a:lnTo>
                  <a:lnTo>
                    <a:pt x="0" y="672211"/>
                  </a:lnTo>
                  <a:lnTo>
                    <a:pt x="0" y="0"/>
                  </a:lnTo>
                  <a:close/>
                </a:path>
              </a:pathLst>
            </a:custGeom>
            <a:blipFill>
              <a:blip r:embed="rId3"/>
              <a:stretch>
                <a:fillRect l="0" t="0" r="-307705" b="-4"/>
              </a:stretch>
            </a:blipFill>
          </p:spPr>
        </p:sp>
      </p:grpSp>
      <p:grpSp>
        <p:nvGrpSpPr>
          <p:cNvPr name="Group 17" id="17"/>
          <p:cNvGrpSpPr/>
          <p:nvPr/>
        </p:nvGrpSpPr>
        <p:grpSpPr>
          <a:xfrm rot="0">
            <a:off x="181276" y="154287"/>
            <a:ext cx="8761677" cy="544118"/>
            <a:chOff x="0" y="0"/>
            <a:chExt cx="11682236" cy="725491"/>
          </a:xfrm>
        </p:grpSpPr>
        <p:sp>
          <p:nvSpPr>
            <p:cNvPr name="Freeform 18" id="18"/>
            <p:cNvSpPr/>
            <p:nvPr/>
          </p:nvSpPr>
          <p:spPr>
            <a:xfrm flipH="false" flipV="false" rot="0">
              <a:off x="0" y="0"/>
              <a:ext cx="11682236" cy="725491"/>
            </a:xfrm>
            <a:custGeom>
              <a:avLst/>
              <a:gdLst/>
              <a:ahLst/>
              <a:cxnLst/>
              <a:rect r="r" b="b" t="t" l="l"/>
              <a:pathLst>
                <a:path h="725491" w="11682236">
                  <a:moveTo>
                    <a:pt x="0" y="0"/>
                  </a:moveTo>
                  <a:lnTo>
                    <a:pt x="11682236" y="0"/>
                  </a:lnTo>
                  <a:lnTo>
                    <a:pt x="11682236" y="725491"/>
                  </a:lnTo>
                  <a:lnTo>
                    <a:pt x="0" y="725491"/>
                  </a:lnTo>
                  <a:close/>
                </a:path>
              </a:pathLst>
            </a:custGeom>
            <a:solidFill>
              <a:srgbClr val="000000">
                <a:alpha val="0"/>
              </a:srgbClr>
            </a:solidFill>
          </p:spPr>
        </p:sp>
        <p:sp>
          <p:nvSpPr>
            <p:cNvPr name="TextBox 19" id="19"/>
            <p:cNvSpPr txBox="true"/>
            <p:nvPr/>
          </p:nvSpPr>
          <p:spPr>
            <a:xfrm>
              <a:off x="0" y="19050"/>
              <a:ext cx="11682236" cy="706441"/>
            </a:xfrm>
            <a:prstGeom prst="rect">
              <a:avLst/>
            </a:prstGeom>
          </p:spPr>
          <p:txBody>
            <a:bodyPr anchor="ctr" rtlCol="false" tIns="0" lIns="0" bIns="0" rIns="0"/>
            <a:lstStyle/>
            <a:p>
              <a:pPr algn="l">
                <a:lnSpc>
                  <a:spcPts val="3317"/>
                </a:lnSpc>
              </a:pPr>
              <a:r>
                <a:rPr lang="en-US" sz="3071" b="true">
                  <a:solidFill>
                    <a:srgbClr val="4391FF"/>
                  </a:solidFill>
                  <a:latin typeface="Roboto Bold"/>
                  <a:ea typeface="Roboto Bold"/>
                  <a:cs typeface="Roboto Bold"/>
                  <a:sym typeface="Roboto Bold"/>
                </a:rPr>
                <a:t>Motivation</a:t>
              </a:r>
            </a:p>
          </p:txBody>
        </p:sp>
      </p:grpSp>
      <p:grpSp>
        <p:nvGrpSpPr>
          <p:cNvPr name="Group 20" id="20"/>
          <p:cNvGrpSpPr/>
          <p:nvPr/>
        </p:nvGrpSpPr>
        <p:grpSpPr>
          <a:xfrm rot="0">
            <a:off x="619799" y="6733542"/>
            <a:ext cx="586071" cy="581658"/>
            <a:chOff x="0" y="0"/>
            <a:chExt cx="781429" cy="775543"/>
          </a:xfrm>
        </p:grpSpPr>
        <p:sp>
          <p:nvSpPr>
            <p:cNvPr name="Freeform 21" id="21"/>
            <p:cNvSpPr/>
            <p:nvPr/>
          </p:nvSpPr>
          <p:spPr>
            <a:xfrm flipH="false" flipV="false" rot="0">
              <a:off x="0" y="0"/>
              <a:ext cx="781429" cy="775543"/>
            </a:xfrm>
            <a:custGeom>
              <a:avLst/>
              <a:gdLst/>
              <a:ahLst/>
              <a:cxnLst/>
              <a:rect r="r" b="b" t="t" l="l"/>
              <a:pathLst>
                <a:path h="775543" w="781429">
                  <a:moveTo>
                    <a:pt x="0" y="0"/>
                  </a:moveTo>
                  <a:lnTo>
                    <a:pt x="781429" y="0"/>
                  </a:lnTo>
                  <a:lnTo>
                    <a:pt x="781429" y="775543"/>
                  </a:lnTo>
                  <a:lnTo>
                    <a:pt x="0" y="775543"/>
                  </a:lnTo>
                  <a:close/>
                </a:path>
              </a:pathLst>
            </a:custGeom>
            <a:solidFill>
              <a:srgbClr val="000000">
                <a:alpha val="0"/>
              </a:srgbClr>
            </a:solidFill>
          </p:spPr>
        </p:sp>
        <p:sp>
          <p:nvSpPr>
            <p:cNvPr name="TextBox 22" id="22"/>
            <p:cNvSpPr txBox="true"/>
            <p:nvPr/>
          </p:nvSpPr>
          <p:spPr>
            <a:xfrm>
              <a:off x="0" y="-9525"/>
              <a:ext cx="781429" cy="785068"/>
            </a:xfrm>
            <a:prstGeom prst="rect">
              <a:avLst/>
            </a:prstGeom>
          </p:spPr>
          <p:txBody>
            <a:bodyPr anchor="ctr" rtlCol="false" tIns="0" lIns="0" bIns="0" rIns="0"/>
            <a:lstStyle/>
            <a:p>
              <a:pPr algn="ctr">
                <a:lnSpc>
                  <a:spcPts val="1663"/>
                </a:lnSpc>
              </a:pPr>
              <a:r>
                <a:rPr lang="en-US" sz="1386">
                  <a:solidFill>
                    <a:srgbClr val="000000"/>
                  </a:solidFill>
                  <a:latin typeface="Roboto"/>
                  <a:ea typeface="Roboto"/>
                  <a:cs typeface="Roboto"/>
                  <a:sym typeface="Roboto"/>
                </a:rPr>
                <a:t>3</a:t>
              </a:r>
            </a:p>
          </p:txBody>
        </p:sp>
      </p:grpSp>
      <p:sp>
        <p:nvSpPr>
          <p:cNvPr name="TextBox 23" id="23"/>
          <p:cNvSpPr txBox="true"/>
          <p:nvPr/>
        </p:nvSpPr>
        <p:spPr>
          <a:xfrm rot="0">
            <a:off x="585043" y="1346166"/>
            <a:ext cx="8583649" cy="2752725"/>
          </a:xfrm>
          <a:prstGeom prst="rect">
            <a:avLst/>
          </a:prstGeom>
        </p:spPr>
        <p:txBody>
          <a:bodyPr anchor="t" rtlCol="false" tIns="0" lIns="0" bIns="0" rIns="0">
            <a:spAutoFit/>
          </a:bodyPr>
          <a:lstStyle/>
          <a:p>
            <a:pPr algn="l" marL="265021" indent="-132511" lvl="1">
              <a:lnSpc>
                <a:spcPts val="2472"/>
              </a:lnSpc>
              <a:buFont typeface="Arial"/>
              <a:buChar char="•"/>
            </a:pPr>
            <a:r>
              <a:rPr lang="en-US" sz="2060">
                <a:solidFill>
                  <a:srgbClr val="000000"/>
                </a:solidFill>
                <a:latin typeface="Cambria"/>
                <a:ea typeface="Cambria"/>
                <a:cs typeface="Cambria"/>
                <a:sym typeface="Cambria"/>
              </a:rPr>
              <a:t>Các</a:t>
            </a:r>
            <a:r>
              <a:rPr lang="en-US" sz="2060">
                <a:solidFill>
                  <a:srgbClr val="000000"/>
                </a:solidFill>
                <a:latin typeface="Cambria"/>
                <a:ea typeface="Cambria"/>
                <a:cs typeface="Cambria"/>
                <a:sym typeface="Cambria"/>
              </a:rPr>
              <a:t> mô hì</a:t>
            </a:r>
            <a:r>
              <a:rPr lang="en-US" sz="2060">
                <a:solidFill>
                  <a:srgbClr val="000000"/>
                </a:solidFill>
                <a:latin typeface="Cambria"/>
                <a:ea typeface="Cambria"/>
                <a:cs typeface="Cambria"/>
                <a:sym typeface="Cambria"/>
              </a:rPr>
              <a:t>nh </a:t>
            </a:r>
            <a:r>
              <a:rPr lang="en-US" sz="2060">
                <a:solidFill>
                  <a:srgbClr val="000000"/>
                </a:solidFill>
                <a:latin typeface="Cambria"/>
                <a:ea typeface="Cambria"/>
                <a:cs typeface="Cambria"/>
                <a:sym typeface="Cambria"/>
              </a:rPr>
              <a:t>LLM</a:t>
            </a:r>
            <a:r>
              <a:rPr lang="en-US" sz="2060">
                <a:solidFill>
                  <a:srgbClr val="000000"/>
                </a:solidFill>
                <a:latin typeface="Cambria"/>
                <a:ea typeface="Cambria"/>
                <a:cs typeface="Cambria"/>
                <a:sym typeface="Cambria"/>
              </a:rPr>
              <a:t> hiện tại </a:t>
            </a:r>
            <a:r>
              <a:rPr lang="en-US" sz="2060">
                <a:solidFill>
                  <a:srgbClr val="000000"/>
                </a:solidFill>
                <a:latin typeface="Cambria"/>
                <a:ea typeface="Cambria"/>
                <a:cs typeface="Cambria"/>
                <a:sym typeface="Cambria"/>
              </a:rPr>
              <a:t>(Pe</a:t>
            </a:r>
            <a:r>
              <a:rPr lang="en-US" sz="2060">
                <a:solidFill>
                  <a:srgbClr val="000000"/>
                </a:solidFill>
                <a:latin typeface="Cambria"/>
                <a:ea typeface="Cambria"/>
                <a:cs typeface="Cambria"/>
                <a:sym typeface="Cambria"/>
              </a:rPr>
              <a:t>n</a:t>
            </a:r>
            <a:r>
              <a:rPr lang="en-US" sz="2060">
                <a:solidFill>
                  <a:srgbClr val="000000"/>
                </a:solidFill>
                <a:latin typeface="Cambria"/>
                <a:ea typeface="Cambria"/>
                <a:cs typeface="Cambria"/>
                <a:sym typeface="Cambria"/>
              </a:rPr>
              <a:t>te</a:t>
            </a:r>
            <a:r>
              <a:rPr lang="en-US" sz="2060">
                <a:solidFill>
                  <a:srgbClr val="000000"/>
                </a:solidFill>
                <a:latin typeface="Cambria"/>
                <a:ea typeface="Cambria"/>
                <a:cs typeface="Cambria"/>
                <a:sym typeface="Cambria"/>
              </a:rPr>
              <a:t>st</a:t>
            </a:r>
            <a:r>
              <a:rPr lang="en-US" sz="2060">
                <a:solidFill>
                  <a:srgbClr val="000000"/>
                </a:solidFill>
                <a:latin typeface="Cambria"/>
                <a:ea typeface="Cambria"/>
                <a:cs typeface="Cambria"/>
                <a:sym typeface="Cambria"/>
              </a:rPr>
              <a:t>GPT,</a:t>
            </a:r>
            <a:r>
              <a:rPr lang="en-US" sz="2060">
                <a:solidFill>
                  <a:srgbClr val="000000"/>
                </a:solidFill>
                <a:latin typeface="Cambria"/>
                <a:ea typeface="Cambria"/>
                <a:cs typeface="Cambria"/>
                <a:sym typeface="Cambria"/>
              </a:rPr>
              <a:t> Vuln</a:t>
            </a:r>
            <a:r>
              <a:rPr lang="en-US" sz="2060">
                <a:solidFill>
                  <a:srgbClr val="000000"/>
                </a:solidFill>
                <a:latin typeface="Cambria"/>
                <a:ea typeface="Cambria"/>
                <a:cs typeface="Cambria"/>
                <a:sym typeface="Cambria"/>
              </a:rPr>
              <a:t>Bo</a:t>
            </a:r>
            <a:r>
              <a:rPr lang="en-US" sz="2060">
                <a:solidFill>
                  <a:srgbClr val="000000"/>
                </a:solidFill>
                <a:latin typeface="Cambria"/>
                <a:ea typeface="Cambria"/>
                <a:cs typeface="Cambria"/>
                <a:sym typeface="Cambria"/>
              </a:rPr>
              <a:t>t</a:t>
            </a:r>
            <a:r>
              <a:rPr lang="en-US" sz="2060">
                <a:solidFill>
                  <a:srgbClr val="000000"/>
                </a:solidFill>
                <a:latin typeface="Cambria"/>
                <a:ea typeface="Cambria"/>
                <a:cs typeface="Cambria"/>
                <a:sym typeface="Cambria"/>
              </a:rPr>
              <a:t>)</a:t>
            </a:r>
            <a:r>
              <a:rPr lang="en-US" sz="2060">
                <a:solidFill>
                  <a:srgbClr val="000000"/>
                </a:solidFill>
                <a:latin typeface="Cambria"/>
                <a:ea typeface="Cambria"/>
                <a:cs typeface="Cambria"/>
                <a:sym typeface="Cambria"/>
              </a:rPr>
              <a:t> </a:t>
            </a:r>
            <a:r>
              <a:rPr lang="en-US" sz="2060">
                <a:solidFill>
                  <a:srgbClr val="000000"/>
                </a:solidFill>
                <a:latin typeface="Cambria"/>
                <a:ea typeface="Cambria"/>
                <a:cs typeface="Cambria"/>
                <a:sym typeface="Cambria"/>
              </a:rPr>
              <a:t>→ Giúp tự động kiểm thử n</a:t>
            </a:r>
            <a:r>
              <a:rPr lang="en-US" sz="2060">
                <a:solidFill>
                  <a:srgbClr val="000000"/>
                </a:solidFill>
                <a:latin typeface="Cambria"/>
                <a:ea typeface="Cambria"/>
                <a:cs typeface="Cambria"/>
                <a:sym typeface="Cambria"/>
              </a:rPr>
              <a:t>h</a:t>
            </a:r>
            <a:r>
              <a:rPr lang="en-US" sz="2060">
                <a:solidFill>
                  <a:srgbClr val="000000"/>
                </a:solidFill>
                <a:latin typeface="Cambria"/>
                <a:ea typeface="Cambria"/>
                <a:cs typeface="Cambria"/>
                <a:sym typeface="Cambria"/>
              </a:rPr>
              <a:t>ưng</a:t>
            </a:r>
            <a:r>
              <a:rPr lang="en-US" sz="2060">
                <a:solidFill>
                  <a:srgbClr val="000000"/>
                </a:solidFill>
                <a:latin typeface="Cambria"/>
                <a:ea typeface="Cambria"/>
                <a:cs typeface="Cambria"/>
                <a:sym typeface="Cambria"/>
              </a:rPr>
              <a:t> </a:t>
            </a:r>
            <a:r>
              <a:rPr lang="en-US" b="true" sz="2060">
                <a:solidFill>
                  <a:srgbClr val="000000"/>
                </a:solidFill>
                <a:latin typeface="Cambria Bold"/>
                <a:ea typeface="Cambria Bold"/>
                <a:cs typeface="Cambria Bold"/>
                <a:sym typeface="Cambria Bold"/>
              </a:rPr>
              <a:t>hạn</a:t>
            </a:r>
            <a:r>
              <a:rPr lang="en-US" b="true" sz="2060">
                <a:solidFill>
                  <a:srgbClr val="000000"/>
                </a:solidFill>
                <a:latin typeface="Cambria Bold"/>
                <a:ea typeface="Cambria Bold"/>
                <a:cs typeface="Cambria Bold"/>
                <a:sym typeface="Cambria Bold"/>
              </a:rPr>
              <a:t> chế</a:t>
            </a:r>
            <a:r>
              <a:rPr lang="en-US" b="true" sz="2060">
                <a:solidFill>
                  <a:srgbClr val="000000"/>
                </a:solidFill>
                <a:latin typeface="Cambria Bold"/>
                <a:ea typeface="Cambria Bold"/>
                <a:cs typeface="Cambria Bold"/>
                <a:sym typeface="Cambria Bold"/>
              </a:rPr>
              <a:t> kh</a:t>
            </a:r>
            <a:r>
              <a:rPr lang="en-US" b="true" sz="2060">
                <a:solidFill>
                  <a:srgbClr val="000000"/>
                </a:solidFill>
                <a:latin typeface="Cambria Bold"/>
                <a:ea typeface="Cambria Bold"/>
                <a:cs typeface="Cambria Bold"/>
                <a:sym typeface="Cambria Bold"/>
              </a:rPr>
              <a:t>i</a:t>
            </a:r>
            <a:r>
              <a:rPr lang="en-US" b="true" sz="2060">
                <a:solidFill>
                  <a:srgbClr val="000000"/>
                </a:solidFill>
                <a:latin typeface="Cambria Bold"/>
                <a:ea typeface="Cambria Bold"/>
                <a:cs typeface="Cambria Bold"/>
                <a:sym typeface="Cambria Bold"/>
              </a:rPr>
              <a:t> xử lý tấn công phức tạp, </a:t>
            </a:r>
            <a:r>
              <a:rPr lang="en-US" b="true" sz="2060">
                <a:solidFill>
                  <a:srgbClr val="000000"/>
                </a:solidFill>
                <a:latin typeface="Cambria Bold"/>
                <a:ea typeface="Cambria Bold"/>
                <a:cs typeface="Cambria Bold"/>
                <a:sym typeface="Cambria Bold"/>
              </a:rPr>
              <a:t>log</a:t>
            </a:r>
            <a:r>
              <a:rPr lang="en-US" b="true" sz="2060">
                <a:solidFill>
                  <a:srgbClr val="000000"/>
                </a:solidFill>
                <a:latin typeface="Cambria Bold"/>
                <a:ea typeface="Cambria Bold"/>
                <a:cs typeface="Cambria Bold"/>
                <a:sym typeface="Cambria Bold"/>
              </a:rPr>
              <a:t>i</a:t>
            </a:r>
            <a:r>
              <a:rPr lang="en-US" b="true" sz="2060">
                <a:solidFill>
                  <a:srgbClr val="000000"/>
                </a:solidFill>
                <a:latin typeface="Cambria Bold"/>
                <a:ea typeface="Cambria Bold"/>
                <a:cs typeface="Cambria Bold"/>
                <a:sym typeface="Cambria Bold"/>
              </a:rPr>
              <a:t>c</a:t>
            </a:r>
            <a:r>
              <a:rPr lang="en-US" b="true" sz="2060">
                <a:solidFill>
                  <a:srgbClr val="000000"/>
                </a:solidFill>
                <a:latin typeface="Cambria Bold"/>
                <a:ea typeface="Cambria Bold"/>
                <a:cs typeface="Cambria Bold"/>
                <a:sym typeface="Cambria Bold"/>
              </a:rPr>
              <a:t> ứng dụng.</a:t>
            </a:r>
          </a:p>
          <a:p>
            <a:pPr algn="l">
              <a:lnSpc>
                <a:spcPts val="2472"/>
              </a:lnSpc>
            </a:pPr>
          </a:p>
          <a:p>
            <a:pPr algn="l" marL="265021" indent="-132511" lvl="1">
              <a:lnSpc>
                <a:spcPts val="2472"/>
              </a:lnSpc>
              <a:buFont typeface="Arial"/>
              <a:buChar char="•"/>
            </a:pPr>
            <a:r>
              <a:rPr lang="en-US" sz="2060">
                <a:solidFill>
                  <a:srgbClr val="000000"/>
                </a:solidFill>
                <a:latin typeface="Cambria"/>
                <a:ea typeface="Cambria"/>
                <a:cs typeface="Cambria"/>
                <a:sym typeface="Cambria"/>
              </a:rPr>
              <a:t>Nhận thấy tiềm năng kết </a:t>
            </a:r>
            <a:r>
              <a:rPr lang="en-US" sz="2060">
                <a:solidFill>
                  <a:srgbClr val="000000"/>
                </a:solidFill>
                <a:latin typeface="Cambria"/>
                <a:ea typeface="Cambria"/>
                <a:cs typeface="Cambria"/>
                <a:sym typeface="Cambria"/>
              </a:rPr>
              <a:t>hợ</a:t>
            </a:r>
            <a:r>
              <a:rPr lang="en-US" sz="2060">
                <a:solidFill>
                  <a:srgbClr val="000000"/>
                </a:solidFill>
                <a:latin typeface="Cambria"/>
                <a:ea typeface="Cambria"/>
                <a:cs typeface="Cambria"/>
                <a:sym typeface="Cambria"/>
              </a:rPr>
              <a:t>p </a:t>
            </a:r>
            <a:r>
              <a:rPr lang="en-US" sz="2060">
                <a:solidFill>
                  <a:srgbClr val="000000"/>
                </a:solidFill>
                <a:latin typeface="Cambria"/>
                <a:ea typeface="Cambria"/>
                <a:cs typeface="Cambria"/>
                <a:sym typeface="Cambria"/>
              </a:rPr>
              <a:t>LL</a:t>
            </a:r>
            <a:r>
              <a:rPr lang="en-US" sz="2060">
                <a:solidFill>
                  <a:srgbClr val="000000"/>
                </a:solidFill>
                <a:latin typeface="Cambria"/>
                <a:ea typeface="Cambria"/>
                <a:cs typeface="Cambria"/>
                <a:sym typeface="Cambria"/>
              </a:rPr>
              <a:t>M + hệ thống đa tác</a:t>
            </a:r>
            <a:r>
              <a:rPr lang="en-US" sz="2060">
                <a:solidFill>
                  <a:srgbClr val="000000"/>
                </a:solidFill>
                <a:latin typeface="Cambria"/>
                <a:ea typeface="Cambria"/>
                <a:cs typeface="Cambria"/>
                <a:sym typeface="Cambria"/>
              </a:rPr>
              <a:t> nhân → </a:t>
            </a:r>
            <a:r>
              <a:rPr lang="en-US" b="true" sz="2060">
                <a:solidFill>
                  <a:srgbClr val="000000"/>
                </a:solidFill>
                <a:latin typeface="Cambria Bold"/>
                <a:ea typeface="Cambria Bold"/>
                <a:cs typeface="Cambria Bold"/>
                <a:sym typeface="Cambria Bold"/>
              </a:rPr>
              <a:t>P</a:t>
            </a:r>
            <a:r>
              <a:rPr lang="en-US" b="true" sz="2060">
                <a:solidFill>
                  <a:srgbClr val="000000"/>
                </a:solidFill>
                <a:latin typeface="Cambria Bold"/>
                <a:ea typeface="Cambria Bold"/>
                <a:cs typeface="Cambria Bold"/>
                <a:sym typeface="Cambria Bold"/>
              </a:rPr>
              <a:t>h</a:t>
            </a:r>
            <a:r>
              <a:rPr lang="en-US" b="true" sz="2060">
                <a:solidFill>
                  <a:srgbClr val="000000"/>
                </a:solidFill>
                <a:latin typeface="Cambria Bold"/>
                <a:ea typeface="Cambria Bold"/>
                <a:cs typeface="Cambria Bold"/>
                <a:sym typeface="Cambria Bold"/>
              </a:rPr>
              <a:t>ân</a:t>
            </a:r>
            <a:r>
              <a:rPr lang="en-US" b="true" sz="2060">
                <a:solidFill>
                  <a:srgbClr val="000000"/>
                </a:solidFill>
                <a:latin typeface="Cambria Bold"/>
                <a:ea typeface="Cambria Bold"/>
                <a:cs typeface="Cambria Bold"/>
                <a:sym typeface="Cambria Bold"/>
              </a:rPr>
              <a:t> c</a:t>
            </a:r>
            <a:r>
              <a:rPr lang="en-US" b="true" sz="2060">
                <a:solidFill>
                  <a:srgbClr val="000000"/>
                </a:solidFill>
                <a:latin typeface="Cambria Bold"/>
                <a:ea typeface="Cambria Bold"/>
                <a:cs typeface="Cambria Bold"/>
                <a:sym typeface="Cambria Bold"/>
              </a:rPr>
              <a:t>hia vai trò, phối hợp linh hoạt,</a:t>
            </a:r>
            <a:r>
              <a:rPr lang="en-US" b="true" sz="2060">
                <a:solidFill>
                  <a:srgbClr val="000000"/>
                </a:solidFill>
                <a:latin typeface="Cambria Bold"/>
                <a:ea typeface="Cambria Bold"/>
                <a:cs typeface="Cambria Bold"/>
                <a:sym typeface="Cambria Bold"/>
              </a:rPr>
              <a:t> </a:t>
            </a:r>
            <a:r>
              <a:rPr lang="en-US" b="true" sz="2060">
                <a:solidFill>
                  <a:srgbClr val="000000"/>
                </a:solidFill>
                <a:latin typeface="Cambria Bold"/>
                <a:ea typeface="Cambria Bold"/>
                <a:cs typeface="Cambria Bold"/>
                <a:sym typeface="Cambria Bold"/>
              </a:rPr>
              <a:t>mô</a:t>
            </a:r>
            <a:r>
              <a:rPr lang="en-US" b="true" sz="2060">
                <a:solidFill>
                  <a:srgbClr val="000000"/>
                </a:solidFill>
                <a:latin typeface="Cambria Bold"/>
                <a:ea typeface="Cambria Bold"/>
                <a:cs typeface="Cambria Bold"/>
                <a:sym typeface="Cambria Bold"/>
              </a:rPr>
              <a:t> </a:t>
            </a:r>
            <a:r>
              <a:rPr lang="en-US" b="true" sz="2060">
                <a:solidFill>
                  <a:srgbClr val="000000"/>
                </a:solidFill>
                <a:latin typeface="Cambria Bold"/>
                <a:ea typeface="Cambria Bold"/>
                <a:cs typeface="Cambria Bold"/>
                <a:sym typeface="Cambria Bold"/>
              </a:rPr>
              <a:t>p</a:t>
            </a:r>
            <a:r>
              <a:rPr lang="en-US" b="true" sz="2060">
                <a:solidFill>
                  <a:srgbClr val="000000"/>
                </a:solidFill>
                <a:latin typeface="Cambria Bold"/>
                <a:ea typeface="Cambria Bold"/>
                <a:cs typeface="Cambria Bold"/>
                <a:sym typeface="Cambria Bold"/>
              </a:rPr>
              <a:t>h</a:t>
            </a:r>
            <a:r>
              <a:rPr lang="en-US" b="true" sz="2060">
                <a:solidFill>
                  <a:srgbClr val="000000"/>
                </a:solidFill>
                <a:latin typeface="Cambria Bold"/>
                <a:ea typeface="Cambria Bold"/>
                <a:cs typeface="Cambria Bold"/>
                <a:sym typeface="Cambria Bold"/>
              </a:rPr>
              <a:t>ỏ</a:t>
            </a:r>
            <a:r>
              <a:rPr lang="en-US" b="true" sz="2060">
                <a:solidFill>
                  <a:srgbClr val="000000"/>
                </a:solidFill>
                <a:latin typeface="Cambria Bold"/>
                <a:ea typeface="Cambria Bold"/>
                <a:cs typeface="Cambria Bold"/>
                <a:sym typeface="Cambria Bold"/>
              </a:rPr>
              <a:t>n</a:t>
            </a:r>
            <a:r>
              <a:rPr lang="en-US" b="true" sz="2060">
                <a:solidFill>
                  <a:srgbClr val="000000"/>
                </a:solidFill>
                <a:latin typeface="Cambria Bold"/>
                <a:ea typeface="Cambria Bold"/>
                <a:cs typeface="Cambria Bold"/>
                <a:sym typeface="Cambria Bold"/>
              </a:rPr>
              <a:t>g</a:t>
            </a:r>
            <a:r>
              <a:rPr lang="en-US" b="true" sz="2060">
                <a:solidFill>
                  <a:srgbClr val="000000"/>
                </a:solidFill>
                <a:latin typeface="Cambria Bold"/>
                <a:ea typeface="Cambria Bold"/>
                <a:cs typeface="Cambria Bold"/>
                <a:sym typeface="Cambria Bold"/>
              </a:rPr>
              <a:t> tấn công </a:t>
            </a:r>
            <a:r>
              <a:rPr lang="en-US" b="true" sz="2060">
                <a:solidFill>
                  <a:srgbClr val="000000"/>
                </a:solidFill>
                <a:latin typeface="Cambria Bold"/>
                <a:ea typeface="Cambria Bold"/>
                <a:cs typeface="Cambria Bold"/>
                <a:sym typeface="Cambria Bold"/>
              </a:rPr>
              <a:t>đa</a:t>
            </a:r>
            <a:r>
              <a:rPr lang="en-US" b="true" sz="2060">
                <a:solidFill>
                  <a:srgbClr val="000000"/>
                </a:solidFill>
                <a:latin typeface="Cambria Bold"/>
                <a:ea typeface="Cambria Bold"/>
                <a:cs typeface="Cambria Bold"/>
                <a:sym typeface="Cambria Bold"/>
              </a:rPr>
              <a:t> c</a:t>
            </a:r>
            <a:r>
              <a:rPr lang="en-US" b="true" sz="2060">
                <a:solidFill>
                  <a:srgbClr val="000000"/>
                </a:solidFill>
                <a:latin typeface="Cambria Bold"/>
                <a:ea typeface="Cambria Bold"/>
                <a:cs typeface="Cambria Bold"/>
                <a:sym typeface="Cambria Bold"/>
              </a:rPr>
              <a:t>hiề</a:t>
            </a:r>
            <a:r>
              <a:rPr lang="en-US" b="true" sz="2060">
                <a:solidFill>
                  <a:srgbClr val="000000"/>
                </a:solidFill>
                <a:latin typeface="Cambria Bold"/>
                <a:ea typeface="Cambria Bold"/>
                <a:cs typeface="Cambria Bold"/>
                <a:sym typeface="Cambria Bold"/>
              </a:rPr>
              <a:t>u</a:t>
            </a:r>
          </a:p>
          <a:p>
            <a:pPr algn="l">
              <a:lnSpc>
                <a:spcPts val="2472"/>
              </a:lnSpc>
            </a:pPr>
          </a:p>
          <a:p>
            <a:pPr algn="l" marL="265021" indent="-132511" lvl="1">
              <a:lnSpc>
                <a:spcPts val="2472"/>
              </a:lnSpc>
              <a:buFont typeface="Arial"/>
              <a:buChar char="•"/>
            </a:pPr>
            <a:r>
              <a:rPr lang="en-US" sz="2060">
                <a:solidFill>
                  <a:srgbClr val="000000"/>
                </a:solidFill>
                <a:latin typeface="Cambria"/>
                <a:ea typeface="Cambria"/>
                <a:cs typeface="Cambria"/>
                <a:sym typeface="Cambria"/>
              </a:rPr>
              <a:t>Đề</a:t>
            </a:r>
            <a:r>
              <a:rPr lang="en-US" sz="2060">
                <a:solidFill>
                  <a:srgbClr val="000000"/>
                </a:solidFill>
                <a:latin typeface="Cambria"/>
                <a:ea typeface="Cambria"/>
                <a:cs typeface="Cambria"/>
                <a:sym typeface="Cambria"/>
              </a:rPr>
              <a:t> tài </a:t>
            </a:r>
            <a:r>
              <a:rPr lang="en-US" sz="2060">
                <a:solidFill>
                  <a:srgbClr val="000000"/>
                </a:solidFill>
                <a:latin typeface="Cambria"/>
                <a:ea typeface="Cambria"/>
                <a:cs typeface="Cambria"/>
                <a:sym typeface="Cambria"/>
              </a:rPr>
              <a:t>đề x</a:t>
            </a:r>
            <a:r>
              <a:rPr lang="en-US" sz="2060">
                <a:solidFill>
                  <a:srgbClr val="000000"/>
                </a:solidFill>
                <a:latin typeface="Cambria"/>
                <a:ea typeface="Cambria"/>
                <a:cs typeface="Cambria"/>
                <a:sym typeface="Cambria"/>
              </a:rPr>
              <a:t>u</a:t>
            </a:r>
            <a:r>
              <a:rPr lang="en-US" sz="2060">
                <a:solidFill>
                  <a:srgbClr val="000000"/>
                </a:solidFill>
                <a:latin typeface="Cambria"/>
                <a:ea typeface="Cambria"/>
                <a:cs typeface="Cambria"/>
                <a:sym typeface="Cambria"/>
              </a:rPr>
              <a:t>ất mô</a:t>
            </a:r>
            <a:r>
              <a:rPr lang="en-US" sz="2060">
                <a:solidFill>
                  <a:srgbClr val="000000"/>
                </a:solidFill>
                <a:latin typeface="Cambria"/>
                <a:ea typeface="Cambria"/>
                <a:cs typeface="Cambria"/>
                <a:sym typeface="Cambria"/>
              </a:rPr>
              <a:t> </a:t>
            </a:r>
            <a:r>
              <a:rPr lang="en-US" sz="2060">
                <a:solidFill>
                  <a:srgbClr val="000000"/>
                </a:solidFill>
                <a:latin typeface="Cambria"/>
                <a:ea typeface="Cambria"/>
                <a:cs typeface="Cambria"/>
                <a:sym typeface="Cambria"/>
              </a:rPr>
              <a:t>hì</a:t>
            </a:r>
            <a:r>
              <a:rPr lang="en-US" sz="2060">
                <a:solidFill>
                  <a:srgbClr val="000000"/>
                </a:solidFill>
                <a:latin typeface="Cambria"/>
                <a:ea typeface="Cambria"/>
                <a:cs typeface="Cambria"/>
                <a:sym typeface="Cambria"/>
              </a:rPr>
              <a:t>nh tích hợp này </a:t>
            </a:r>
            <a:r>
              <a:rPr lang="en-US" sz="2060">
                <a:solidFill>
                  <a:srgbClr val="000000"/>
                </a:solidFill>
                <a:latin typeface="Cambria"/>
                <a:ea typeface="Cambria"/>
                <a:cs typeface="Cambria"/>
                <a:sym typeface="Cambria"/>
              </a:rPr>
              <a:t>→ </a:t>
            </a:r>
            <a:r>
              <a:rPr lang="en-US" b="true" sz="2060">
                <a:solidFill>
                  <a:srgbClr val="000000"/>
                </a:solidFill>
                <a:latin typeface="Cambria Bold"/>
                <a:ea typeface="Cambria Bold"/>
                <a:cs typeface="Cambria Bold"/>
                <a:sym typeface="Cambria Bold"/>
              </a:rPr>
              <a:t>Tă</a:t>
            </a:r>
            <a:r>
              <a:rPr lang="en-US" b="true" sz="2060">
                <a:solidFill>
                  <a:srgbClr val="000000"/>
                </a:solidFill>
                <a:latin typeface="Cambria Bold"/>
                <a:ea typeface="Cambria Bold"/>
                <a:cs typeface="Cambria Bold"/>
                <a:sym typeface="Cambria Bold"/>
              </a:rPr>
              <a:t>n</a:t>
            </a:r>
            <a:r>
              <a:rPr lang="en-US" b="true" sz="2060">
                <a:solidFill>
                  <a:srgbClr val="000000"/>
                </a:solidFill>
                <a:latin typeface="Cambria Bold"/>
                <a:ea typeface="Cambria Bold"/>
                <a:cs typeface="Cambria Bold"/>
                <a:sym typeface="Cambria Bold"/>
              </a:rPr>
              <a:t>g k</a:t>
            </a:r>
            <a:r>
              <a:rPr lang="en-US" b="true" sz="2060">
                <a:solidFill>
                  <a:srgbClr val="000000"/>
                </a:solidFill>
                <a:latin typeface="Cambria Bold"/>
                <a:ea typeface="Cambria Bold"/>
                <a:cs typeface="Cambria Bold"/>
                <a:sym typeface="Cambria Bold"/>
              </a:rPr>
              <a:t>h</a:t>
            </a:r>
            <a:r>
              <a:rPr lang="en-US" b="true" sz="2060">
                <a:solidFill>
                  <a:srgbClr val="000000"/>
                </a:solidFill>
                <a:latin typeface="Cambria Bold"/>
                <a:ea typeface="Cambria Bold"/>
                <a:cs typeface="Cambria Bold"/>
                <a:sym typeface="Cambria Bold"/>
              </a:rPr>
              <a:t>ả</a:t>
            </a:r>
            <a:r>
              <a:rPr lang="en-US" b="true" sz="2060">
                <a:solidFill>
                  <a:srgbClr val="000000"/>
                </a:solidFill>
                <a:latin typeface="Cambria Bold"/>
                <a:ea typeface="Cambria Bold"/>
                <a:cs typeface="Cambria Bold"/>
                <a:sym typeface="Cambria Bold"/>
              </a:rPr>
              <a:t> </a:t>
            </a:r>
            <a:r>
              <a:rPr lang="en-US" b="true" sz="2060">
                <a:solidFill>
                  <a:srgbClr val="000000"/>
                </a:solidFill>
                <a:latin typeface="Cambria Bold"/>
                <a:ea typeface="Cambria Bold"/>
                <a:cs typeface="Cambria Bold"/>
                <a:sym typeface="Cambria Bold"/>
              </a:rPr>
              <a:t>năng</a:t>
            </a:r>
            <a:r>
              <a:rPr lang="en-US" b="true" sz="2060">
                <a:solidFill>
                  <a:srgbClr val="000000"/>
                </a:solidFill>
                <a:latin typeface="Cambria Bold"/>
                <a:ea typeface="Cambria Bold"/>
                <a:cs typeface="Cambria Bold"/>
                <a:sym typeface="Cambria Bold"/>
              </a:rPr>
              <a:t> tự động hóa, phát hiện chính xác &amp; nhanh chóng hơn các lỗ hổng bảo mật</a:t>
            </a:r>
          </a:p>
          <a:p>
            <a:pPr algn="l" marL="265109" indent="-132554" lvl="1">
              <a:lnSpc>
                <a:spcPts val="2472"/>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9753600" cy="7281895"/>
            <a:chOff x="0" y="0"/>
            <a:chExt cx="13004800" cy="9709194"/>
          </a:xfrm>
        </p:grpSpPr>
        <p:sp>
          <p:nvSpPr>
            <p:cNvPr name="Freeform 3" id="3"/>
            <p:cNvSpPr/>
            <p:nvPr/>
          </p:nvSpPr>
          <p:spPr>
            <a:xfrm flipH="false" flipV="false" rot="0">
              <a:off x="0" y="0"/>
              <a:ext cx="13004927" cy="9709277"/>
            </a:xfrm>
            <a:custGeom>
              <a:avLst/>
              <a:gdLst/>
              <a:ahLst/>
              <a:cxnLst/>
              <a:rect r="r" b="b" t="t" l="l"/>
              <a:pathLst>
                <a:path h="9709277" w="13004927">
                  <a:moveTo>
                    <a:pt x="0" y="209677"/>
                  </a:moveTo>
                  <a:cubicBezTo>
                    <a:pt x="0" y="93853"/>
                    <a:pt x="93853" y="0"/>
                    <a:pt x="209677" y="0"/>
                  </a:cubicBezTo>
                  <a:lnTo>
                    <a:pt x="12795250" y="0"/>
                  </a:lnTo>
                  <a:cubicBezTo>
                    <a:pt x="12911074" y="0"/>
                    <a:pt x="13004927" y="93853"/>
                    <a:pt x="13004927" y="209677"/>
                  </a:cubicBezTo>
                  <a:lnTo>
                    <a:pt x="13004927" y="9499600"/>
                  </a:lnTo>
                  <a:cubicBezTo>
                    <a:pt x="13004927" y="9615424"/>
                    <a:pt x="12911074" y="9709277"/>
                    <a:pt x="12795250" y="9709277"/>
                  </a:cubicBezTo>
                  <a:lnTo>
                    <a:pt x="209677" y="9709277"/>
                  </a:lnTo>
                  <a:cubicBezTo>
                    <a:pt x="93853" y="9709150"/>
                    <a:pt x="0" y="9615297"/>
                    <a:pt x="0" y="9499600"/>
                  </a:cubicBezTo>
                  <a:close/>
                </a:path>
              </a:pathLst>
            </a:custGeom>
            <a:solidFill>
              <a:srgbClr val="FFFFFF"/>
            </a:solidFill>
          </p:spPr>
        </p:sp>
      </p:grpSp>
      <p:grpSp>
        <p:nvGrpSpPr>
          <p:cNvPr name="Group 4" id="4"/>
          <p:cNvGrpSpPr>
            <a:grpSpLocks noChangeAspect="true"/>
          </p:cNvGrpSpPr>
          <p:nvPr/>
        </p:nvGrpSpPr>
        <p:grpSpPr>
          <a:xfrm rot="0">
            <a:off x="650240" y="830800"/>
            <a:ext cx="8669963" cy="5779974"/>
            <a:chOff x="0" y="0"/>
            <a:chExt cx="11559950" cy="7706633"/>
          </a:xfrm>
        </p:grpSpPr>
        <p:sp>
          <p:nvSpPr>
            <p:cNvPr name="Freeform 5" id="5"/>
            <p:cNvSpPr/>
            <p:nvPr/>
          </p:nvSpPr>
          <p:spPr>
            <a:xfrm flipH="false" flipV="false" rot="0">
              <a:off x="0" y="0"/>
              <a:ext cx="11559921" cy="7706614"/>
            </a:xfrm>
            <a:custGeom>
              <a:avLst/>
              <a:gdLst/>
              <a:ahLst/>
              <a:cxnLst/>
              <a:rect r="r" b="b" t="t" l="l"/>
              <a:pathLst>
                <a:path h="7706614" w="11559921">
                  <a:moveTo>
                    <a:pt x="0" y="0"/>
                  </a:moveTo>
                  <a:lnTo>
                    <a:pt x="11559921" y="0"/>
                  </a:lnTo>
                  <a:lnTo>
                    <a:pt x="11559921" y="7706614"/>
                  </a:lnTo>
                  <a:lnTo>
                    <a:pt x="0" y="7706614"/>
                  </a:lnTo>
                  <a:lnTo>
                    <a:pt x="0" y="0"/>
                  </a:lnTo>
                  <a:close/>
                </a:path>
              </a:pathLst>
            </a:custGeom>
            <a:blipFill>
              <a:blip r:embed="rId2">
                <a:alphaModFix amt="44999"/>
              </a:blip>
              <a:stretch>
                <a:fillRect l="0" t="0" r="0" b="-13"/>
              </a:stretch>
            </a:blipFill>
          </p:spPr>
        </p:sp>
      </p:grpSp>
      <p:grpSp>
        <p:nvGrpSpPr>
          <p:cNvPr name="Group 6" id="6"/>
          <p:cNvGrpSpPr/>
          <p:nvPr/>
        </p:nvGrpSpPr>
        <p:grpSpPr>
          <a:xfrm rot="0">
            <a:off x="1330374" y="5181740"/>
            <a:ext cx="7092851" cy="1435808"/>
            <a:chOff x="0" y="0"/>
            <a:chExt cx="9457135" cy="1914411"/>
          </a:xfrm>
        </p:grpSpPr>
        <p:sp>
          <p:nvSpPr>
            <p:cNvPr name="Freeform 7" id="7"/>
            <p:cNvSpPr/>
            <p:nvPr/>
          </p:nvSpPr>
          <p:spPr>
            <a:xfrm flipH="false" flipV="false" rot="0">
              <a:off x="9017" y="9017"/>
              <a:ext cx="9439148" cy="1896364"/>
            </a:xfrm>
            <a:custGeom>
              <a:avLst/>
              <a:gdLst/>
              <a:ahLst/>
              <a:cxnLst/>
              <a:rect r="r" b="b" t="t" l="l"/>
              <a:pathLst>
                <a:path h="1896364" w="9439148">
                  <a:moveTo>
                    <a:pt x="0" y="0"/>
                  </a:moveTo>
                  <a:lnTo>
                    <a:pt x="9439148" y="0"/>
                  </a:lnTo>
                  <a:lnTo>
                    <a:pt x="9439148" y="1896364"/>
                  </a:lnTo>
                  <a:lnTo>
                    <a:pt x="0" y="1896364"/>
                  </a:lnTo>
                  <a:close/>
                </a:path>
              </a:pathLst>
            </a:custGeom>
            <a:solidFill>
              <a:srgbClr val="000000">
                <a:alpha val="24706"/>
              </a:srgbClr>
            </a:solidFill>
          </p:spPr>
        </p:sp>
        <p:sp>
          <p:nvSpPr>
            <p:cNvPr name="Freeform 8" id="8"/>
            <p:cNvSpPr/>
            <p:nvPr/>
          </p:nvSpPr>
          <p:spPr>
            <a:xfrm flipH="false" flipV="false" rot="0">
              <a:off x="0" y="0"/>
              <a:ext cx="9457182" cy="1914398"/>
            </a:xfrm>
            <a:custGeom>
              <a:avLst/>
              <a:gdLst/>
              <a:ahLst/>
              <a:cxnLst/>
              <a:rect r="r" b="b" t="t" l="l"/>
              <a:pathLst>
                <a:path h="1914398" w="9457182">
                  <a:moveTo>
                    <a:pt x="9017" y="0"/>
                  </a:moveTo>
                  <a:lnTo>
                    <a:pt x="9448165" y="0"/>
                  </a:lnTo>
                  <a:cubicBezTo>
                    <a:pt x="9453118" y="0"/>
                    <a:pt x="9457182" y="4064"/>
                    <a:pt x="9457182" y="9017"/>
                  </a:cubicBezTo>
                  <a:lnTo>
                    <a:pt x="9457182" y="1905381"/>
                  </a:lnTo>
                  <a:cubicBezTo>
                    <a:pt x="9457182" y="1910334"/>
                    <a:pt x="9453118" y="1914398"/>
                    <a:pt x="9448165" y="1914398"/>
                  </a:cubicBezTo>
                  <a:lnTo>
                    <a:pt x="9017" y="1914398"/>
                  </a:lnTo>
                  <a:cubicBezTo>
                    <a:pt x="4064" y="1914398"/>
                    <a:pt x="0" y="1910334"/>
                    <a:pt x="0" y="1905381"/>
                  </a:cubicBezTo>
                  <a:lnTo>
                    <a:pt x="0" y="9017"/>
                  </a:lnTo>
                  <a:cubicBezTo>
                    <a:pt x="0" y="4064"/>
                    <a:pt x="4064" y="0"/>
                    <a:pt x="9017" y="0"/>
                  </a:cubicBezTo>
                  <a:moveTo>
                    <a:pt x="9017" y="18034"/>
                  </a:moveTo>
                  <a:lnTo>
                    <a:pt x="9017" y="9017"/>
                  </a:lnTo>
                  <a:lnTo>
                    <a:pt x="18034" y="9017"/>
                  </a:lnTo>
                  <a:lnTo>
                    <a:pt x="18034" y="1905381"/>
                  </a:lnTo>
                  <a:lnTo>
                    <a:pt x="9017" y="1905381"/>
                  </a:lnTo>
                  <a:lnTo>
                    <a:pt x="9017" y="1896364"/>
                  </a:lnTo>
                  <a:lnTo>
                    <a:pt x="9448165" y="1896364"/>
                  </a:lnTo>
                  <a:lnTo>
                    <a:pt x="9448165" y="1905381"/>
                  </a:lnTo>
                  <a:lnTo>
                    <a:pt x="9439148" y="1905381"/>
                  </a:lnTo>
                  <a:lnTo>
                    <a:pt x="9439148" y="9017"/>
                  </a:lnTo>
                  <a:lnTo>
                    <a:pt x="9448165" y="9017"/>
                  </a:lnTo>
                  <a:lnTo>
                    <a:pt x="9448165" y="18034"/>
                  </a:lnTo>
                  <a:lnTo>
                    <a:pt x="9017" y="18034"/>
                  </a:lnTo>
                  <a:close/>
                </a:path>
              </a:pathLst>
            </a:custGeom>
            <a:solidFill>
              <a:srgbClr val="4472C4"/>
            </a:solidFill>
          </p:spPr>
        </p:sp>
        <p:sp>
          <p:nvSpPr>
            <p:cNvPr name="TextBox 9" id="9"/>
            <p:cNvSpPr txBox="true"/>
            <p:nvPr/>
          </p:nvSpPr>
          <p:spPr>
            <a:xfrm>
              <a:off x="0" y="-28575"/>
              <a:ext cx="9457135" cy="1942986"/>
            </a:xfrm>
            <a:prstGeom prst="rect">
              <a:avLst/>
            </a:prstGeom>
          </p:spPr>
          <p:txBody>
            <a:bodyPr anchor="b" rtlCol="false" tIns="50800" lIns="50800" bIns="50800" rIns="50800"/>
            <a:lstStyle/>
            <a:p>
              <a:pPr algn="ctr">
                <a:lnSpc>
                  <a:spcPts val="4769"/>
                </a:lnSpc>
              </a:pPr>
              <a:r>
                <a:rPr lang="en-US" sz="4415" b="true">
                  <a:solidFill>
                    <a:srgbClr val="FFFFFF"/>
                  </a:solidFill>
                  <a:latin typeface="Arial Bold"/>
                  <a:ea typeface="Arial Bold"/>
                  <a:cs typeface="Arial Bold"/>
                  <a:sym typeface="Arial Bold"/>
                </a:rPr>
                <a:t>Cảm ơn thầy cô, anh chị và các bạn đã lắng nghe</a:t>
              </a:r>
            </a:p>
          </p:txBody>
        </p:sp>
      </p:grpSp>
      <p:sp>
        <p:nvSpPr>
          <p:cNvPr name="AutoShape 10" id="10"/>
          <p:cNvSpPr/>
          <p:nvPr/>
        </p:nvSpPr>
        <p:spPr>
          <a:xfrm rot="-3117817">
            <a:off x="1013213" y="4411738"/>
            <a:ext cx="10993" cy="0"/>
          </a:xfrm>
          <a:prstGeom prst="line">
            <a:avLst/>
          </a:prstGeom>
          <a:ln cap="rnd" w="9525">
            <a:solidFill>
              <a:srgbClr val="4472C4"/>
            </a:solidFill>
            <a:prstDash val="solid"/>
            <a:headEnd type="none" len="sm" w="sm"/>
            <a:tailEnd type="none" len="sm" w="sm"/>
          </a:ln>
        </p:spPr>
      </p:sp>
      <p:grpSp>
        <p:nvGrpSpPr>
          <p:cNvPr name="Group 11" id="11"/>
          <p:cNvGrpSpPr>
            <a:grpSpLocks noChangeAspect="true"/>
          </p:cNvGrpSpPr>
          <p:nvPr/>
        </p:nvGrpSpPr>
        <p:grpSpPr>
          <a:xfrm rot="0">
            <a:off x="360476" y="-90427"/>
            <a:ext cx="894814" cy="1012451"/>
            <a:chOff x="0" y="0"/>
            <a:chExt cx="1193085" cy="1349935"/>
          </a:xfrm>
        </p:grpSpPr>
        <p:sp>
          <p:nvSpPr>
            <p:cNvPr name="Freeform 12" id="12" descr="A close up of a logo  Description generated with very high confidence"/>
            <p:cNvSpPr/>
            <p:nvPr/>
          </p:nvSpPr>
          <p:spPr>
            <a:xfrm flipH="false" flipV="false" rot="0">
              <a:off x="0" y="0"/>
              <a:ext cx="1193038" cy="1349883"/>
            </a:xfrm>
            <a:custGeom>
              <a:avLst/>
              <a:gdLst/>
              <a:ahLst/>
              <a:cxnLst/>
              <a:rect r="r" b="b" t="t" l="l"/>
              <a:pathLst>
                <a:path h="1349883" w="1193038">
                  <a:moveTo>
                    <a:pt x="0" y="0"/>
                  </a:moveTo>
                  <a:lnTo>
                    <a:pt x="1193038" y="0"/>
                  </a:lnTo>
                  <a:lnTo>
                    <a:pt x="1193038" y="1349883"/>
                  </a:lnTo>
                  <a:lnTo>
                    <a:pt x="0" y="1349883"/>
                  </a:lnTo>
                  <a:lnTo>
                    <a:pt x="0" y="0"/>
                  </a:lnTo>
                  <a:close/>
                </a:path>
              </a:pathLst>
            </a:custGeom>
            <a:blipFill>
              <a:blip r:embed="rId3"/>
              <a:stretch>
                <a:fillRect l="0" t="0" r="-307702" b="-3"/>
              </a:stretch>
            </a:blipFill>
          </p:spPr>
        </p:sp>
      </p:grpSp>
      <p:sp>
        <p:nvSpPr>
          <p:cNvPr name="TextBox 13" id="13"/>
          <p:cNvSpPr txBox="true"/>
          <p:nvPr/>
        </p:nvSpPr>
        <p:spPr>
          <a:xfrm rot="0">
            <a:off x="1346730" y="69185"/>
            <a:ext cx="4697369" cy="645605"/>
          </a:xfrm>
          <a:prstGeom prst="rect">
            <a:avLst/>
          </a:prstGeom>
        </p:spPr>
        <p:txBody>
          <a:bodyPr anchor="t" rtlCol="false" tIns="0" lIns="0" bIns="0" rIns="0">
            <a:spAutoFit/>
          </a:bodyPr>
          <a:lstStyle/>
          <a:p>
            <a:pPr algn="l">
              <a:lnSpc>
                <a:spcPts val="2304"/>
              </a:lnSpc>
            </a:pPr>
            <a:r>
              <a:rPr lang="en-US" sz="1920" b="true">
                <a:solidFill>
                  <a:srgbClr val="262626"/>
                </a:solidFill>
                <a:latin typeface="Arial Bold"/>
                <a:ea typeface="Arial Bold"/>
                <a:cs typeface="Arial Bold"/>
                <a:sym typeface="Arial Bold"/>
              </a:rPr>
              <a:t>Đại Học Quốc Gia TP. HCM</a:t>
            </a:r>
          </a:p>
          <a:p>
            <a:pPr algn="l">
              <a:lnSpc>
                <a:spcPts val="2304"/>
              </a:lnSpc>
            </a:pPr>
            <a:r>
              <a:rPr lang="en-US" sz="1920" b="true">
                <a:solidFill>
                  <a:srgbClr val="262626"/>
                </a:solidFill>
                <a:latin typeface="Arial Bold"/>
                <a:ea typeface="Arial Bold"/>
                <a:cs typeface="Arial Bold"/>
                <a:sym typeface="Arial Bold"/>
              </a:rPr>
              <a:t>Trường ĐH Công nghệ Thông tin</a:t>
            </a:r>
          </a:p>
        </p:txBody>
      </p:sp>
      <p:grpSp>
        <p:nvGrpSpPr>
          <p:cNvPr name="Group 14" id="14"/>
          <p:cNvGrpSpPr>
            <a:grpSpLocks noChangeAspect="true"/>
          </p:cNvGrpSpPr>
          <p:nvPr/>
        </p:nvGrpSpPr>
        <p:grpSpPr>
          <a:xfrm rot="0">
            <a:off x="8116955" y="224415"/>
            <a:ext cx="1203248" cy="427195"/>
            <a:chOff x="0" y="0"/>
            <a:chExt cx="1604331" cy="569593"/>
          </a:xfrm>
        </p:grpSpPr>
        <p:sp>
          <p:nvSpPr>
            <p:cNvPr name="Freeform 15" id="15" descr="See the source image"/>
            <p:cNvSpPr/>
            <p:nvPr/>
          </p:nvSpPr>
          <p:spPr>
            <a:xfrm flipH="false" flipV="false" rot="0">
              <a:off x="0" y="0"/>
              <a:ext cx="1604391" cy="569595"/>
            </a:xfrm>
            <a:custGeom>
              <a:avLst/>
              <a:gdLst/>
              <a:ahLst/>
              <a:cxnLst/>
              <a:rect r="r" b="b" t="t" l="l"/>
              <a:pathLst>
                <a:path h="569595" w="1604391">
                  <a:moveTo>
                    <a:pt x="0" y="0"/>
                  </a:moveTo>
                  <a:lnTo>
                    <a:pt x="1604391" y="0"/>
                  </a:lnTo>
                  <a:lnTo>
                    <a:pt x="1604391" y="569595"/>
                  </a:lnTo>
                  <a:lnTo>
                    <a:pt x="0" y="569595"/>
                  </a:lnTo>
                  <a:lnTo>
                    <a:pt x="0" y="0"/>
                  </a:lnTo>
                  <a:close/>
                </a:path>
              </a:pathLst>
            </a:custGeom>
            <a:blipFill>
              <a:blip r:embed="rId4"/>
              <a:stretch>
                <a:fillRect l="0" t="0" r="-17"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9753600" cy="73152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210566"/>
                  </a:moveTo>
                  <a:cubicBezTo>
                    <a:pt x="0" y="94234"/>
                    <a:pt x="94234" y="0"/>
                    <a:pt x="210566" y="0"/>
                  </a:cubicBezTo>
                  <a:lnTo>
                    <a:pt x="12794235" y="0"/>
                  </a:lnTo>
                  <a:cubicBezTo>
                    <a:pt x="12910566" y="0"/>
                    <a:pt x="13004800" y="94234"/>
                    <a:pt x="13004800" y="210566"/>
                  </a:cubicBezTo>
                  <a:lnTo>
                    <a:pt x="13004800" y="9543034"/>
                  </a:lnTo>
                  <a:cubicBezTo>
                    <a:pt x="13004800" y="9659365"/>
                    <a:pt x="12910566" y="9753600"/>
                    <a:pt x="12794235" y="9753600"/>
                  </a:cubicBezTo>
                  <a:lnTo>
                    <a:pt x="210566" y="9753600"/>
                  </a:lnTo>
                  <a:cubicBezTo>
                    <a:pt x="94234" y="9753600"/>
                    <a:pt x="0" y="9659366"/>
                    <a:pt x="0" y="9543034"/>
                  </a:cubicBezTo>
                  <a:close/>
                </a:path>
              </a:pathLst>
            </a:custGeom>
            <a:solidFill>
              <a:srgbClr val="FFFFFF"/>
            </a:solidFill>
          </p:spPr>
        </p:sp>
      </p:grpSp>
      <p:grpSp>
        <p:nvGrpSpPr>
          <p:cNvPr name="Group 4" id="4"/>
          <p:cNvGrpSpPr/>
          <p:nvPr/>
        </p:nvGrpSpPr>
        <p:grpSpPr>
          <a:xfrm rot="0">
            <a:off x="-33730" y="6719961"/>
            <a:ext cx="9821196" cy="595239"/>
            <a:chOff x="0" y="0"/>
            <a:chExt cx="13094928" cy="793653"/>
          </a:xfrm>
        </p:grpSpPr>
        <p:sp>
          <p:nvSpPr>
            <p:cNvPr name="Freeform 5" id="5"/>
            <p:cNvSpPr/>
            <p:nvPr/>
          </p:nvSpPr>
          <p:spPr>
            <a:xfrm flipH="false" flipV="false" rot="0">
              <a:off x="0" y="0"/>
              <a:ext cx="13094970" cy="793623"/>
            </a:xfrm>
            <a:custGeom>
              <a:avLst/>
              <a:gdLst/>
              <a:ahLst/>
              <a:cxnLst/>
              <a:rect r="r" b="b" t="t" l="l"/>
              <a:pathLst>
                <a:path h="793623" w="13094970">
                  <a:moveTo>
                    <a:pt x="0" y="0"/>
                  </a:moveTo>
                  <a:lnTo>
                    <a:pt x="13094970" y="0"/>
                  </a:lnTo>
                  <a:lnTo>
                    <a:pt x="13094970" y="793623"/>
                  </a:lnTo>
                  <a:lnTo>
                    <a:pt x="0" y="793623"/>
                  </a:lnTo>
                  <a:close/>
                </a:path>
              </a:pathLst>
            </a:custGeom>
            <a:solidFill>
              <a:srgbClr val="000000">
                <a:alpha val="65490"/>
              </a:srgbClr>
            </a:solidFill>
          </p:spPr>
        </p:sp>
        <p:sp>
          <p:nvSpPr>
            <p:cNvPr name="TextBox 6" id="6"/>
            <p:cNvSpPr txBox="true"/>
            <p:nvPr/>
          </p:nvSpPr>
          <p:spPr>
            <a:xfrm>
              <a:off x="0" y="-9525"/>
              <a:ext cx="13094928" cy="803178"/>
            </a:xfrm>
            <a:prstGeom prst="rect">
              <a:avLst/>
            </a:prstGeom>
          </p:spPr>
          <p:txBody>
            <a:bodyPr anchor="ctr" rtlCol="false" tIns="50800" lIns="50800" bIns="50800" rIns="50800"/>
            <a:lstStyle/>
            <a:p>
              <a:pPr algn="ctr">
                <a:lnSpc>
                  <a:spcPts val="1535"/>
                </a:lnSpc>
              </a:pPr>
              <a:r>
                <a:rPr lang="en-US" b="true" sz="1279" i="true">
                  <a:solidFill>
                    <a:srgbClr val="FFFFFF"/>
                  </a:solidFill>
                  <a:latin typeface="Arial Nova Bold Italics"/>
                  <a:ea typeface="Arial Nova Bold Italics"/>
                  <a:cs typeface="Arial Nova Bold Italics"/>
                  <a:sym typeface="Arial Nova Bold Italics"/>
                </a:rPr>
                <a:t>Information Security Lab (InSecLab) – Email: inseclab@uit.edu.vn</a:t>
              </a:r>
            </a:p>
            <a:p>
              <a:pPr algn="ctr">
                <a:lnSpc>
                  <a:spcPts val="1535"/>
                </a:lnSpc>
              </a:pPr>
              <a:r>
                <a:rPr lang="en-US" sz="1279">
                  <a:solidFill>
                    <a:srgbClr val="FFFFFF"/>
                  </a:solidFill>
                  <a:latin typeface="Arial Nova"/>
                  <a:ea typeface="Arial Nova"/>
                  <a:cs typeface="Arial Nova"/>
                  <a:sym typeface="Arial Nova"/>
                </a:rPr>
                <a:t>University of Information Technology (UIT), VNU-HCM</a:t>
              </a:r>
            </a:p>
          </p:txBody>
        </p:sp>
      </p:grpSp>
      <p:grpSp>
        <p:nvGrpSpPr>
          <p:cNvPr name="Group 7" id="7"/>
          <p:cNvGrpSpPr/>
          <p:nvPr/>
        </p:nvGrpSpPr>
        <p:grpSpPr>
          <a:xfrm rot="0">
            <a:off x="613026" y="6721758"/>
            <a:ext cx="599618" cy="600215"/>
            <a:chOff x="0" y="0"/>
            <a:chExt cx="799491" cy="800287"/>
          </a:xfrm>
        </p:grpSpPr>
        <p:sp>
          <p:nvSpPr>
            <p:cNvPr name="Freeform 8" id="8"/>
            <p:cNvSpPr/>
            <p:nvPr/>
          </p:nvSpPr>
          <p:spPr>
            <a:xfrm flipH="false" flipV="false" rot="0">
              <a:off x="9017" y="9017"/>
              <a:ext cx="781431" cy="782193"/>
            </a:xfrm>
            <a:custGeom>
              <a:avLst/>
              <a:gdLst/>
              <a:ahLst/>
              <a:cxnLst/>
              <a:rect r="r" b="b" t="t" l="l"/>
              <a:pathLst>
                <a:path h="782193" w="781431">
                  <a:moveTo>
                    <a:pt x="0" y="0"/>
                  </a:moveTo>
                  <a:lnTo>
                    <a:pt x="781431" y="0"/>
                  </a:lnTo>
                  <a:lnTo>
                    <a:pt x="781431" y="782193"/>
                  </a:lnTo>
                  <a:lnTo>
                    <a:pt x="0" y="782193"/>
                  </a:lnTo>
                </a:path>
              </a:pathLst>
            </a:custGeom>
            <a:solidFill>
              <a:srgbClr val="FFFFFF"/>
            </a:solidFill>
          </p:spPr>
        </p:sp>
        <p:sp>
          <p:nvSpPr>
            <p:cNvPr name="Freeform 9" id="9"/>
            <p:cNvSpPr/>
            <p:nvPr/>
          </p:nvSpPr>
          <p:spPr>
            <a:xfrm flipH="false" flipV="false" rot="0">
              <a:off x="9017" y="0"/>
              <a:ext cx="790448" cy="800227"/>
            </a:xfrm>
            <a:custGeom>
              <a:avLst/>
              <a:gdLst/>
              <a:ahLst/>
              <a:cxnLst/>
              <a:rect r="r" b="b" t="t" l="l"/>
              <a:pathLst>
                <a:path h="800227" w="790448">
                  <a:moveTo>
                    <a:pt x="0" y="0"/>
                  </a:moveTo>
                  <a:lnTo>
                    <a:pt x="781431" y="0"/>
                  </a:lnTo>
                  <a:cubicBezTo>
                    <a:pt x="786384" y="0"/>
                    <a:pt x="790448" y="4064"/>
                    <a:pt x="790448" y="9017"/>
                  </a:cubicBezTo>
                  <a:lnTo>
                    <a:pt x="790448" y="791210"/>
                  </a:lnTo>
                  <a:cubicBezTo>
                    <a:pt x="790448" y="796163"/>
                    <a:pt x="786384" y="800227"/>
                    <a:pt x="781431" y="800227"/>
                  </a:cubicBezTo>
                  <a:lnTo>
                    <a:pt x="0" y="800227"/>
                  </a:lnTo>
                  <a:lnTo>
                    <a:pt x="0" y="782193"/>
                  </a:lnTo>
                  <a:lnTo>
                    <a:pt x="781431" y="782193"/>
                  </a:lnTo>
                  <a:lnTo>
                    <a:pt x="781431" y="791210"/>
                  </a:lnTo>
                  <a:lnTo>
                    <a:pt x="772414" y="791210"/>
                  </a:lnTo>
                  <a:lnTo>
                    <a:pt x="772414" y="9017"/>
                  </a:lnTo>
                  <a:lnTo>
                    <a:pt x="781431" y="9017"/>
                  </a:lnTo>
                  <a:lnTo>
                    <a:pt x="781431" y="18034"/>
                  </a:lnTo>
                  <a:lnTo>
                    <a:pt x="0" y="18034"/>
                  </a:lnTo>
                  <a:close/>
                </a:path>
              </a:pathLst>
            </a:custGeom>
            <a:solidFill>
              <a:srgbClr val="303030"/>
            </a:solidFill>
          </p:spPr>
        </p:sp>
      </p:grpSp>
      <p:grpSp>
        <p:nvGrpSpPr>
          <p:cNvPr name="Group 10" id="10"/>
          <p:cNvGrpSpPr/>
          <p:nvPr/>
        </p:nvGrpSpPr>
        <p:grpSpPr>
          <a:xfrm rot="0">
            <a:off x="8836659" y="6730169"/>
            <a:ext cx="561872" cy="581658"/>
            <a:chOff x="0" y="0"/>
            <a:chExt cx="749163" cy="775543"/>
          </a:xfrm>
        </p:grpSpPr>
        <p:sp>
          <p:nvSpPr>
            <p:cNvPr name="Freeform 11" id="11"/>
            <p:cNvSpPr/>
            <p:nvPr/>
          </p:nvSpPr>
          <p:spPr>
            <a:xfrm flipH="false" flipV="false" rot="0">
              <a:off x="0" y="0"/>
              <a:ext cx="749173" cy="775589"/>
            </a:xfrm>
            <a:custGeom>
              <a:avLst/>
              <a:gdLst/>
              <a:ahLst/>
              <a:cxnLst/>
              <a:rect r="r" b="b" t="t" l="l"/>
              <a:pathLst>
                <a:path h="775589" w="749173">
                  <a:moveTo>
                    <a:pt x="0" y="0"/>
                  </a:moveTo>
                  <a:lnTo>
                    <a:pt x="749173" y="0"/>
                  </a:lnTo>
                  <a:lnTo>
                    <a:pt x="749173" y="775589"/>
                  </a:lnTo>
                  <a:lnTo>
                    <a:pt x="0" y="775589"/>
                  </a:lnTo>
                </a:path>
              </a:pathLst>
            </a:custGeom>
            <a:solidFill>
              <a:srgbClr val="FFFFFF"/>
            </a:solidFill>
          </p:spPr>
        </p:sp>
      </p:grpSp>
      <p:grpSp>
        <p:nvGrpSpPr>
          <p:cNvPr name="Group 12" id="12"/>
          <p:cNvGrpSpPr>
            <a:grpSpLocks noChangeAspect="true"/>
          </p:cNvGrpSpPr>
          <p:nvPr/>
        </p:nvGrpSpPr>
        <p:grpSpPr>
          <a:xfrm rot="0">
            <a:off x="8894795" y="6772281"/>
            <a:ext cx="445600" cy="504181"/>
            <a:chOff x="0" y="0"/>
            <a:chExt cx="594133" cy="672242"/>
          </a:xfrm>
        </p:grpSpPr>
        <p:sp>
          <p:nvSpPr>
            <p:cNvPr name="Freeform 13" id="13" descr="A close up of a logo  Description generated with very high confidence"/>
            <p:cNvSpPr/>
            <p:nvPr/>
          </p:nvSpPr>
          <p:spPr>
            <a:xfrm flipH="false" flipV="false" rot="0">
              <a:off x="0" y="0"/>
              <a:ext cx="594106" cy="672211"/>
            </a:xfrm>
            <a:custGeom>
              <a:avLst/>
              <a:gdLst/>
              <a:ahLst/>
              <a:cxnLst/>
              <a:rect r="r" b="b" t="t" l="l"/>
              <a:pathLst>
                <a:path h="672211" w="594106">
                  <a:moveTo>
                    <a:pt x="0" y="0"/>
                  </a:moveTo>
                  <a:lnTo>
                    <a:pt x="594106" y="0"/>
                  </a:lnTo>
                  <a:lnTo>
                    <a:pt x="594106" y="672211"/>
                  </a:lnTo>
                  <a:lnTo>
                    <a:pt x="0" y="672211"/>
                  </a:lnTo>
                  <a:lnTo>
                    <a:pt x="0" y="0"/>
                  </a:lnTo>
                  <a:close/>
                </a:path>
              </a:pathLst>
            </a:custGeom>
            <a:blipFill>
              <a:blip r:embed="rId2"/>
              <a:stretch>
                <a:fillRect l="0" t="0" r="-307705" b="-4"/>
              </a:stretch>
            </a:blipFill>
          </p:spPr>
        </p:sp>
      </p:grpSp>
      <p:sp>
        <p:nvSpPr>
          <p:cNvPr name="AutoShape 14" id="14"/>
          <p:cNvSpPr/>
          <p:nvPr/>
        </p:nvSpPr>
        <p:spPr>
          <a:xfrm rot="21352">
            <a:off x="-30575" y="868629"/>
            <a:ext cx="9814749" cy="0"/>
          </a:xfrm>
          <a:prstGeom prst="line">
            <a:avLst/>
          </a:prstGeom>
          <a:ln cap="rnd" w="47625">
            <a:solidFill>
              <a:srgbClr val="1D78FF"/>
            </a:solidFill>
            <a:prstDash val="solid"/>
            <a:headEnd type="none" len="sm" w="sm"/>
            <a:tailEnd type="none" len="sm" w="sm"/>
          </a:ln>
        </p:spPr>
      </p:sp>
      <p:grpSp>
        <p:nvGrpSpPr>
          <p:cNvPr name="Group 15" id="15"/>
          <p:cNvGrpSpPr>
            <a:grpSpLocks noChangeAspect="true"/>
          </p:cNvGrpSpPr>
          <p:nvPr/>
        </p:nvGrpSpPr>
        <p:grpSpPr>
          <a:xfrm rot="0">
            <a:off x="0" y="1189492"/>
            <a:ext cx="9753600" cy="5429724"/>
            <a:chOff x="0" y="0"/>
            <a:chExt cx="13004800" cy="7239632"/>
          </a:xfrm>
        </p:grpSpPr>
        <p:sp>
          <p:nvSpPr>
            <p:cNvPr name="Freeform 16" id="16" descr="A blue circles and lines on a black background  Description automatically generated"/>
            <p:cNvSpPr/>
            <p:nvPr/>
          </p:nvSpPr>
          <p:spPr>
            <a:xfrm flipH="false" flipV="false" rot="0">
              <a:off x="0" y="0"/>
              <a:ext cx="13004800" cy="7239635"/>
            </a:xfrm>
            <a:custGeom>
              <a:avLst/>
              <a:gdLst/>
              <a:ahLst/>
              <a:cxnLst/>
              <a:rect r="r" b="b" t="t" l="l"/>
              <a:pathLst>
                <a:path h="7239635" w="13004800">
                  <a:moveTo>
                    <a:pt x="0" y="0"/>
                  </a:moveTo>
                  <a:lnTo>
                    <a:pt x="13004800" y="0"/>
                  </a:lnTo>
                  <a:lnTo>
                    <a:pt x="13004800" y="7239635"/>
                  </a:lnTo>
                  <a:lnTo>
                    <a:pt x="0" y="7239635"/>
                  </a:lnTo>
                  <a:lnTo>
                    <a:pt x="0" y="0"/>
                  </a:lnTo>
                  <a:close/>
                </a:path>
              </a:pathLst>
            </a:custGeom>
            <a:blipFill>
              <a:blip r:embed="rId3"/>
              <a:stretch>
                <a:fillRect l="-14353" t="0" r="-14353" b="0"/>
              </a:stretch>
            </a:blipFill>
          </p:spPr>
        </p:sp>
      </p:grpSp>
      <p:grpSp>
        <p:nvGrpSpPr>
          <p:cNvPr name="Group 17" id="17"/>
          <p:cNvGrpSpPr>
            <a:grpSpLocks noChangeAspect="true"/>
          </p:cNvGrpSpPr>
          <p:nvPr/>
        </p:nvGrpSpPr>
        <p:grpSpPr>
          <a:xfrm rot="0">
            <a:off x="8942953" y="33306"/>
            <a:ext cx="776919" cy="776919"/>
            <a:chOff x="0" y="0"/>
            <a:chExt cx="1035893" cy="1035893"/>
          </a:xfrm>
        </p:grpSpPr>
        <p:sp>
          <p:nvSpPr>
            <p:cNvPr name="Freeform 18" id="18" descr="A picture containing object, clock  Description automatically generated"/>
            <p:cNvSpPr/>
            <p:nvPr/>
          </p:nvSpPr>
          <p:spPr>
            <a:xfrm flipH="false" flipV="false" rot="0">
              <a:off x="0" y="0"/>
              <a:ext cx="1035939" cy="1035939"/>
            </a:xfrm>
            <a:custGeom>
              <a:avLst/>
              <a:gdLst/>
              <a:ahLst/>
              <a:cxnLst/>
              <a:rect r="r" b="b" t="t" l="l"/>
              <a:pathLst>
                <a:path h="1035939" w="1035939">
                  <a:moveTo>
                    <a:pt x="0" y="0"/>
                  </a:moveTo>
                  <a:lnTo>
                    <a:pt x="1035939" y="0"/>
                  </a:lnTo>
                  <a:lnTo>
                    <a:pt x="1035939" y="1035939"/>
                  </a:lnTo>
                  <a:lnTo>
                    <a:pt x="0" y="1035939"/>
                  </a:lnTo>
                  <a:lnTo>
                    <a:pt x="0" y="0"/>
                  </a:lnTo>
                  <a:close/>
                </a:path>
              </a:pathLst>
            </a:custGeom>
            <a:blipFill>
              <a:blip r:embed="rId4"/>
              <a:stretch>
                <a:fillRect l="0" t="0" r="4" b="4"/>
              </a:stretch>
            </a:blipFill>
          </p:spPr>
        </p:sp>
      </p:grpSp>
      <p:grpSp>
        <p:nvGrpSpPr>
          <p:cNvPr name="Group 19" id="19"/>
          <p:cNvGrpSpPr/>
          <p:nvPr/>
        </p:nvGrpSpPr>
        <p:grpSpPr>
          <a:xfrm rot="0">
            <a:off x="619799" y="6733542"/>
            <a:ext cx="586071" cy="581658"/>
            <a:chOff x="0" y="0"/>
            <a:chExt cx="781429" cy="775543"/>
          </a:xfrm>
        </p:grpSpPr>
        <p:sp>
          <p:nvSpPr>
            <p:cNvPr name="Freeform 20" id="20"/>
            <p:cNvSpPr/>
            <p:nvPr/>
          </p:nvSpPr>
          <p:spPr>
            <a:xfrm flipH="false" flipV="false" rot="0">
              <a:off x="0" y="0"/>
              <a:ext cx="781429" cy="775543"/>
            </a:xfrm>
            <a:custGeom>
              <a:avLst/>
              <a:gdLst/>
              <a:ahLst/>
              <a:cxnLst/>
              <a:rect r="r" b="b" t="t" l="l"/>
              <a:pathLst>
                <a:path h="775543" w="781429">
                  <a:moveTo>
                    <a:pt x="0" y="0"/>
                  </a:moveTo>
                  <a:lnTo>
                    <a:pt x="781429" y="0"/>
                  </a:lnTo>
                  <a:lnTo>
                    <a:pt x="781429" y="775543"/>
                  </a:lnTo>
                  <a:lnTo>
                    <a:pt x="0" y="775543"/>
                  </a:lnTo>
                  <a:close/>
                </a:path>
              </a:pathLst>
            </a:custGeom>
            <a:solidFill>
              <a:srgbClr val="000000">
                <a:alpha val="0"/>
              </a:srgbClr>
            </a:solidFill>
          </p:spPr>
        </p:sp>
        <p:sp>
          <p:nvSpPr>
            <p:cNvPr name="TextBox 21" id="21"/>
            <p:cNvSpPr txBox="true"/>
            <p:nvPr/>
          </p:nvSpPr>
          <p:spPr>
            <a:xfrm>
              <a:off x="0" y="-9525"/>
              <a:ext cx="781429" cy="785068"/>
            </a:xfrm>
            <a:prstGeom prst="rect">
              <a:avLst/>
            </a:prstGeom>
          </p:spPr>
          <p:txBody>
            <a:bodyPr anchor="ctr" rtlCol="false" tIns="0" lIns="0" bIns="0" rIns="0"/>
            <a:lstStyle/>
            <a:p>
              <a:pPr algn="ctr">
                <a:lnSpc>
                  <a:spcPts val="1663"/>
                </a:lnSpc>
              </a:pPr>
              <a:r>
                <a:rPr lang="en-US" sz="1386">
                  <a:solidFill>
                    <a:srgbClr val="000000"/>
                  </a:solidFill>
                  <a:latin typeface="Roboto"/>
                  <a:ea typeface="Roboto"/>
                  <a:cs typeface="Roboto"/>
                  <a:sym typeface="Roboto"/>
                </a:rPr>
                <a:t>4</a:t>
              </a:r>
            </a:p>
          </p:txBody>
        </p:sp>
      </p:grpSp>
      <p:grpSp>
        <p:nvGrpSpPr>
          <p:cNvPr name="Group 22" id="22"/>
          <p:cNvGrpSpPr/>
          <p:nvPr/>
        </p:nvGrpSpPr>
        <p:grpSpPr>
          <a:xfrm rot="0">
            <a:off x="495962" y="154287"/>
            <a:ext cx="8761677" cy="544118"/>
            <a:chOff x="0" y="0"/>
            <a:chExt cx="11682236" cy="725491"/>
          </a:xfrm>
        </p:grpSpPr>
        <p:sp>
          <p:nvSpPr>
            <p:cNvPr name="Freeform 23" id="23"/>
            <p:cNvSpPr/>
            <p:nvPr/>
          </p:nvSpPr>
          <p:spPr>
            <a:xfrm flipH="false" flipV="false" rot="0">
              <a:off x="0" y="0"/>
              <a:ext cx="11682236" cy="725491"/>
            </a:xfrm>
            <a:custGeom>
              <a:avLst/>
              <a:gdLst/>
              <a:ahLst/>
              <a:cxnLst/>
              <a:rect r="r" b="b" t="t" l="l"/>
              <a:pathLst>
                <a:path h="725491" w="11682236">
                  <a:moveTo>
                    <a:pt x="0" y="0"/>
                  </a:moveTo>
                  <a:lnTo>
                    <a:pt x="11682236" y="0"/>
                  </a:lnTo>
                  <a:lnTo>
                    <a:pt x="11682236" y="725491"/>
                  </a:lnTo>
                  <a:lnTo>
                    <a:pt x="0" y="725491"/>
                  </a:lnTo>
                  <a:close/>
                </a:path>
              </a:pathLst>
            </a:custGeom>
            <a:solidFill>
              <a:srgbClr val="000000">
                <a:alpha val="0"/>
              </a:srgbClr>
            </a:solidFill>
          </p:spPr>
        </p:sp>
        <p:sp>
          <p:nvSpPr>
            <p:cNvPr name="TextBox 24" id="24"/>
            <p:cNvSpPr txBox="true"/>
            <p:nvPr/>
          </p:nvSpPr>
          <p:spPr>
            <a:xfrm>
              <a:off x="0" y="19050"/>
              <a:ext cx="11682236" cy="706441"/>
            </a:xfrm>
            <a:prstGeom prst="rect">
              <a:avLst/>
            </a:prstGeom>
          </p:spPr>
          <p:txBody>
            <a:bodyPr anchor="ctr" rtlCol="false" tIns="0" lIns="0" bIns="0" rIns="0"/>
            <a:lstStyle/>
            <a:p>
              <a:pPr algn="ctr">
                <a:lnSpc>
                  <a:spcPts val="3456"/>
                </a:lnSpc>
              </a:pPr>
              <a:r>
                <a:rPr lang="en-US" sz="3200" b="true">
                  <a:solidFill>
                    <a:srgbClr val="1D78FF"/>
                  </a:solidFill>
                  <a:latin typeface="Roboto Bold"/>
                  <a:ea typeface="Roboto Bold"/>
                  <a:cs typeface="Roboto Bold"/>
                  <a:sym typeface="Roboto Bold"/>
                </a:rPr>
                <a:t>Nội dung</a:t>
              </a:r>
            </a:p>
          </p:txBody>
        </p:sp>
      </p:grpSp>
      <p:sp>
        <p:nvSpPr>
          <p:cNvPr name="TextBox 25" id="25"/>
          <p:cNvSpPr txBox="true"/>
          <p:nvPr/>
        </p:nvSpPr>
        <p:spPr>
          <a:xfrm rot="0">
            <a:off x="2296490" y="2763599"/>
            <a:ext cx="7149984" cy="1628775"/>
          </a:xfrm>
          <a:prstGeom prst="rect">
            <a:avLst/>
          </a:prstGeom>
        </p:spPr>
        <p:txBody>
          <a:bodyPr anchor="t" rtlCol="false" tIns="0" lIns="0" bIns="0" rIns="0">
            <a:spAutoFit/>
          </a:bodyPr>
          <a:lstStyle/>
          <a:p>
            <a:pPr algn="l" marL="274546" indent="-137273" lvl="1">
              <a:lnSpc>
                <a:spcPts val="2560"/>
              </a:lnSpc>
              <a:buFont typeface="Arial"/>
              <a:buChar char="•"/>
            </a:pPr>
            <a:r>
              <a:rPr lang="en-US" b="true" sz="2133">
                <a:solidFill>
                  <a:srgbClr val="000000"/>
                </a:solidFill>
                <a:latin typeface="Roboto Bold"/>
                <a:ea typeface="Roboto Bold"/>
                <a:cs typeface="Roboto Bold"/>
                <a:sym typeface="Roboto Bold"/>
              </a:rPr>
              <a:t>Phần I: </a:t>
            </a:r>
            <a:r>
              <a:rPr lang="en-US" sz="2133">
                <a:solidFill>
                  <a:srgbClr val="000000"/>
                </a:solidFill>
                <a:latin typeface="Roboto"/>
                <a:ea typeface="Roboto"/>
                <a:cs typeface="Roboto"/>
                <a:sym typeface="Roboto"/>
              </a:rPr>
              <a:t>Kiến thức nền tảng</a:t>
            </a:r>
          </a:p>
          <a:p>
            <a:pPr algn="l" marL="274546" indent="-137273" lvl="1">
              <a:lnSpc>
                <a:spcPts val="2560"/>
              </a:lnSpc>
              <a:buFont typeface="Arial"/>
              <a:buChar char="•"/>
            </a:pPr>
            <a:r>
              <a:rPr lang="en-US" b="true" sz="2133">
                <a:solidFill>
                  <a:srgbClr val="000000"/>
                </a:solidFill>
                <a:latin typeface="Roboto Bold"/>
                <a:ea typeface="Roboto Bold"/>
                <a:cs typeface="Roboto Bold"/>
                <a:sym typeface="Roboto Bold"/>
              </a:rPr>
              <a:t>Phần II: </a:t>
            </a:r>
            <a:r>
              <a:rPr lang="en-US" sz="2133">
                <a:solidFill>
                  <a:srgbClr val="000000"/>
                </a:solidFill>
                <a:latin typeface="Roboto"/>
                <a:ea typeface="Roboto"/>
                <a:cs typeface="Roboto"/>
                <a:sym typeface="Roboto"/>
              </a:rPr>
              <a:t>Mô hình VulnBot</a:t>
            </a:r>
          </a:p>
          <a:p>
            <a:pPr algn="l" marL="274546" indent="-137273" lvl="1">
              <a:lnSpc>
                <a:spcPts val="2560"/>
              </a:lnSpc>
              <a:buFont typeface="Arial"/>
              <a:buChar char="•"/>
            </a:pPr>
            <a:r>
              <a:rPr lang="en-US" b="true" sz="2133">
                <a:solidFill>
                  <a:srgbClr val="000000"/>
                </a:solidFill>
                <a:latin typeface="Roboto Bold"/>
                <a:ea typeface="Roboto Bold"/>
                <a:cs typeface="Roboto Bold"/>
                <a:sym typeface="Roboto Bold"/>
              </a:rPr>
              <a:t>Phần III: </a:t>
            </a:r>
            <a:r>
              <a:rPr lang="en-US" sz="2133">
                <a:solidFill>
                  <a:srgbClr val="000000"/>
                </a:solidFill>
                <a:latin typeface="Roboto"/>
                <a:ea typeface="Roboto"/>
                <a:cs typeface="Roboto"/>
                <a:sym typeface="Roboto"/>
              </a:rPr>
              <a:t>Triển khai hệ thống Multi Agent</a:t>
            </a:r>
          </a:p>
          <a:p>
            <a:pPr algn="l" marL="274546" indent="-137273" lvl="1">
              <a:lnSpc>
                <a:spcPts val="2560"/>
              </a:lnSpc>
              <a:buFont typeface="Arial"/>
              <a:buChar char="•"/>
            </a:pPr>
            <a:r>
              <a:rPr lang="en-US" b="true" sz="2133">
                <a:solidFill>
                  <a:srgbClr val="000000"/>
                </a:solidFill>
                <a:latin typeface="Roboto Bold"/>
                <a:ea typeface="Roboto Bold"/>
                <a:cs typeface="Roboto Bold"/>
                <a:sym typeface="Roboto Bold"/>
              </a:rPr>
              <a:t>Phần IV: </a:t>
            </a:r>
            <a:r>
              <a:rPr lang="en-US" sz="2133">
                <a:solidFill>
                  <a:srgbClr val="000000"/>
                </a:solidFill>
                <a:latin typeface="Roboto"/>
                <a:ea typeface="Roboto"/>
                <a:cs typeface="Roboto"/>
                <a:sym typeface="Roboto"/>
              </a:rPr>
              <a:t>Kết quả thực nghiệm</a:t>
            </a:r>
          </a:p>
          <a:p>
            <a:pPr algn="l" marL="274546" indent="-137273" lvl="1">
              <a:lnSpc>
                <a:spcPts val="2560"/>
              </a:lnSpc>
              <a:buFont typeface="Arial"/>
              <a:buChar char="•"/>
            </a:pPr>
            <a:r>
              <a:rPr lang="en-US" b="true" sz="2133">
                <a:solidFill>
                  <a:srgbClr val="000000"/>
                </a:solidFill>
                <a:latin typeface="Roboto Bold"/>
                <a:ea typeface="Roboto Bold"/>
                <a:cs typeface="Roboto Bold"/>
                <a:sym typeface="Roboto Bold"/>
              </a:rPr>
              <a:t>Phần V: </a:t>
            </a:r>
            <a:r>
              <a:rPr lang="en-US" sz="2133">
                <a:solidFill>
                  <a:srgbClr val="000000"/>
                </a:solidFill>
                <a:latin typeface="Roboto"/>
                <a:ea typeface="Roboto"/>
                <a:cs typeface="Roboto"/>
                <a:sym typeface="Roboto"/>
              </a:rPr>
              <a:t>Kết luận và hướng phát triển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9753600" cy="73152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210566"/>
                  </a:moveTo>
                  <a:cubicBezTo>
                    <a:pt x="0" y="94234"/>
                    <a:pt x="94234" y="0"/>
                    <a:pt x="210566" y="0"/>
                  </a:cubicBezTo>
                  <a:lnTo>
                    <a:pt x="12794235" y="0"/>
                  </a:lnTo>
                  <a:cubicBezTo>
                    <a:pt x="12910566" y="0"/>
                    <a:pt x="13004800" y="94234"/>
                    <a:pt x="13004800" y="210566"/>
                  </a:cubicBezTo>
                  <a:lnTo>
                    <a:pt x="13004800" y="9543034"/>
                  </a:lnTo>
                  <a:cubicBezTo>
                    <a:pt x="13004800" y="9659365"/>
                    <a:pt x="12910566" y="9753600"/>
                    <a:pt x="12794235" y="9753600"/>
                  </a:cubicBezTo>
                  <a:lnTo>
                    <a:pt x="210566" y="9753600"/>
                  </a:lnTo>
                  <a:cubicBezTo>
                    <a:pt x="94234" y="9753600"/>
                    <a:pt x="0" y="9659366"/>
                    <a:pt x="0" y="9543034"/>
                  </a:cubicBezTo>
                  <a:close/>
                </a:path>
              </a:pathLst>
            </a:custGeom>
            <a:solidFill>
              <a:srgbClr val="FFFFFF"/>
            </a:solidFill>
          </p:spPr>
        </p:sp>
      </p:grpSp>
      <p:grpSp>
        <p:nvGrpSpPr>
          <p:cNvPr name="Group 4" id="4"/>
          <p:cNvGrpSpPr/>
          <p:nvPr/>
        </p:nvGrpSpPr>
        <p:grpSpPr>
          <a:xfrm rot="0">
            <a:off x="-33730" y="6719961"/>
            <a:ext cx="9821196" cy="595239"/>
            <a:chOff x="0" y="0"/>
            <a:chExt cx="13094928" cy="793653"/>
          </a:xfrm>
        </p:grpSpPr>
        <p:sp>
          <p:nvSpPr>
            <p:cNvPr name="Freeform 5" id="5"/>
            <p:cNvSpPr/>
            <p:nvPr/>
          </p:nvSpPr>
          <p:spPr>
            <a:xfrm flipH="false" flipV="false" rot="0">
              <a:off x="0" y="0"/>
              <a:ext cx="13094970" cy="793623"/>
            </a:xfrm>
            <a:custGeom>
              <a:avLst/>
              <a:gdLst/>
              <a:ahLst/>
              <a:cxnLst/>
              <a:rect r="r" b="b" t="t" l="l"/>
              <a:pathLst>
                <a:path h="793623" w="13094970">
                  <a:moveTo>
                    <a:pt x="0" y="0"/>
                  </a:moveTo>
                  <a:lnTo>
                    <a:pt x="13094970" y="0"/>
                  </a:lnTo>
                  <a:lnTo>
                    <a:pt x="13094970" y="793623"/>
                  </a:lnTo>
                  <a:lnTo>
                    <a:pt x="0" y="793623"/>
                  </a:lnTo>
                  <a:close/>
                </a:path>
              </a:pathLst>
            </a:custGeom>
            <a:solidFill>
              <a:srgbClr val="000000">
                <a:alpha val="65490"/>
              </a:srgbClr>
            </a:solidFill>
          </p:spPr>
        </p:sp>
        <p:sp>
          <p:nvSpPr>
            <p:cNvPr name="TextBox 6" id="6"/>
            <p:cNvSpPr txBox="true"/>
            <p:nvPr/>
          </p:nvSpPr>
          <p:spPr>
            <a:xfrm>
              <a:off x="0" y="-9525"/>
              <a:ext cx="13094928" cy="803178"/>
            </a:xfrm>
            <a:prstGeom prst="rect">
              <a:avLst/>
            </a:prstGeom>
          </p:spPr>
          <p:txBody>
            <a:bodyPr anchor="ctr" rtlCol="false" tIns="50800" lIns="50800" bIns="50800" rIns="50800"/>
            <a:lstStyle/>
            <a:p>
              <a:pPr algn="ctr">
                <a:lnSpc>
                  <a:spcPts val="1535"/>
                </a:lnSpc>
              </a:pPr>
              <a:r>
                <a:rPr lang="en-US" b="true" sz="1279" i="true">
                  <a:solidFill>
                    <a:srgbClr val="FFFFFF"/>
                  </a:solidFill>
                  <a:latin typeface="Arial Nova Bold Italics"/>
                  <a:ea typeface="Arial Nova Bold Italics"/>
                  <a:cs typeface="Arial Nova Bold Italics"/>
                  <a:sym typeface="Arial Nova Bold Italics"/>
                </a:rPr>
                <a:t> </a:t>
              </a:r>
            </a:p>
          </p:txBody>
        </p:sp>
      </p:grpSp>
      <p:grpSp>
        <p:nvGrpSpPr>
          <p:cNvPr name="Group 7" id="7"/>
          <p:cNvGrpSpPr/>
          <p:nvPr/>
        </p:nvGrpSpPr>
        <p:grpSpPr>
          <a:xfrm rot="0">
            <a:off x="613026" y="6721758"/>
            <a:ext cx="599618" cy="600215"/>
            <a:chOff x="0" y="0"/>
            <a:chExt cx="799491" cy="800287"/>
          </a:xfrm>
        </p:grpSpPr>
        <p:sp>
          <p:nvSpPr>
            <p:cNvPr name="Freeform 8" id="8"/>
            <p:cNvSpPr/>
            <p:nvPr/>
          </p:nvSpPr>
          <p:spPr>
            <a:xfrm flipH="false" flipV="false" rot="0">
              <a:off x="9017" y="9017"/>
              <a:ext cx="781431" cy="782193"/>
            </a:xfrm>
            <a:custGeom>
              <a:avLst/>
              <a:gdLst/>
              <a:ahLst/>
              <a:cxnLst/>
              <a:rect r="r" b="b" t="t" l="l"/>
              <a:pathLst>
                <a:path h="782193" w="781431">
                  <a:moveTo>
                    <a:pt x="0" y="0"/>
                  </a:moveTo>
                  <a:lnTo>
                    <a:pt x="781431" y="0"/>
                  </a:lnTo>
                  <a:lnTo>
                    <a:pt x="781431" y="782193"/>
                  </a:lnTo>
                  <a:lnTo>
                    <a:pt x="0" y="782193"/>
                  </a:lnTo>
                </a:path>
              </a:pathLst>
            </a:custGeom>
            <a:solidFill>
              <a:srgbClr val="FFFFFF"/>
            </a:solidFill>
          </p:spPr>
        </p:sp>
        <p:sp>
          <p:nvSpPr>
            <p:cNvPr name="Freeform 9" id="9"/>
            <p:cNvSpPr/>
            <p:nvPr/>
          </p:nvSpPr>
          <p:spPr>
            <a:xfrm flipH="false" flipV="false" rot="0">
              <a:off x="9017" y="0"/>
              <a:ext cx="790448" cy="800227"/>
            </a:xfrm>
            <a:custGeom>
              <a:avLst/>
              <a:gdLst/>
              <a:ahLst/>
              <a:cxnLst/>
              <a:rect r="r" b="b" t="t" l="l"/>
              <a:pathLst>
                <a:path h="800227" w="790448">
                  <a:moveTo>
                    <a:pt x="0" y="0"/>
                  </a:moveTo>
                  <a:lnTo>
                    <a:pt x="781431" y="0"/>
                  </a:lnTo>
                  <a:cubicBezTo>
                    <a:pt x="786384" y="0"/>
                    <a:pt x="790448" y="4064"/>
                    <a:pt x="790448" y="9017"/>
                  </a:cubicBezTo>
                  <a:lnTo>
                    <a:pt x="790448" y="791210"/>
                  </a:lnTo>
                  <a:cubicBezTo>
                    <a:pt x="790448" y="796163"/>
                    <a:pt x="786384" y="800227"/>
                    <a:pt x="781431" y="800227"/>
                  </a:cubicBezTo>
                  <a:lnTo>
                    <a:pt x="0" y="800227"/>
                  </a:lnTo>
                  <a:lnTo>
                    <a:pt x="0" y="782193"/>
                  </a:lnTo>
                  <a:lnTo>
                    <a:pt x="781431" y="782193"/>
                  </a:lnTo>
                  <a:lnTo>
                    <a:pt x="781431" y="791210"/>
                  </a:lnTo>
                  <a:lnTo>
                    <a:pt x="772414" y="791210"/>
                  </a:lnTo>
                  <a:lnTo>
                    <a:pt x="772414" y="9017"/>
                  </a:lnTo>
                  <a:lnTo>
                    <a:pt x="781431" y="9017"/>
                  </a:lnTo>
                  <a:lnTo>
                    <a:pt x="781431" y="18034"/>
                  </a:lnTo>
                  <a:lnTo>
                    <a:pt x="0" y="18034"/>
                  </a:lnTo>
                  <a:close/>
                </a:path>
              </a:pathLst>
            </a:custGeom>
            <a:solidFill>
              <a:srgbClr val="303030"/>
            </a:solidFill>
          </p:spPr>
        </p:sp>
      </p:grpSp>
      <p:grpSp>
        <p:nvGrpSpPr>
          <p:cNvPr name="Group 10" id="10"/>
          <p:cNvGrpSpPr/>
          <p:nvPr/>
        </p:nvGrpSpPr>
        <p:grpSpPr>
          <a:xfrm rot="0">
            <a:off x="8836659" y="6730169"/>
            <a:ext cx="561872" cy="581658"/>
            <a:chOff x="0" y="0"/>
            <a:chExt cx="749163" cy="775543"/>
          </a:xfrm>
        </p:grpSpPr>
        <p:sp>
          <p:nvSpPr>
            <p:cNvPr name="Freeform 11" id="11"/>
            <p:cNvSpPr/>
            <p:nvPr/>
          </p:nvSpPr>
          <p:spPr>
            <a:xfrm flipH="false" flipV="false" rot="0">
              <a:off x="0" y="0"/>
              <a:ext cx="749173" cy="775589"/>
            </a:xfrm>
            <a:custGeom>
              <a:avLst/>
              <a:gdLst/>
              <a:ahLst/>
              <a:cxnLst/>
              <a:rect r="r" b="b" t="t" l="l"/>
              <a:pathLst>
                <a:path h="775589" w="749173">
                  <a:moveTo>
                    <a:pt x="0" y="0"/>
                  </a:moveTo>
                  <a:lnTo>
                    <a:pt x="749173" y="0"/>
                  </a:lnTo>
                  <a:lnTo>
                    <a:pt x="749173" y="775589"/>
                  </a:lnTo>
                  <a:lnTo>
                    <a:pt x="0" y="775589"/>
                  </a:lnTo>
                </a:path>
              </a:pathLst>
            </a:custGeom>
            <a:solidFill>
              <a:srgbClr val="FFFFFF"/>
            </a:solidFill>
          </p:spPr>
        </p:sp>
      </p:grpSp>
      <p:sp>
        <p:nvSpPr>
          <p:cNvPr name="AutoShape 12" id="12"/>
          <p:cNvSpPr/>
          <p:nvPr/>
        </p:nvSpPr>
        <p:spPr>
          <a:xfrm rot="21352">
            <a:off x="-30575" y="868629"/>
            <a:ext cx="9814749" cy="0"/>
          </a:xfrm>
          <a:prstGeom prst="line">
            <a:avLst/>
          </a:prstGeom>
          <a:ln cap="rnd" w="47625">
            <a:solidFill>
              <a:srgbClr val="1D78FF"/>
            </a:solidFill>
            <a:prstDash val="solid"/>
            <a:headEnd type="none" len="sm" w="sm"/>
            <a:tailEnd type="none" len="sm" w="sm"/>
          </a:ln>
        </p:spPr>
      </p:sp>
      <p:grpSp>
        <p:nvGrpSpPr>
          <p:cNvPr name="Group 13" id="13"/>
          <p:cNvGrpSpPr>
            <a:grpSpLocks noChangeAspect="true"/>
          </p:cNvGrpSpPr>
          <p:nvPr/>
        </p:nvGrpSpPr>
        <p:grpSpPr>
          <a:xfrm rot="0">
            <a:off x="8942953" y="33306"/>
            <a:ext cx="776919" cy="776919"/>
            <a:chOff x="0" y="0"/>
            <a:chExt cx="1035893" cy="1035893"/>
          </a:xfrm>
        </p:grpSpPr>
        <p:sp>
          <p:nvSpPr>
            <p:cNvPr name="Freeform 14" id="14" descr="A picture containing object, clock  Description automatically generated"/>
            <p:cNvSpPr/>
            <p:nvPr/>
          </p:nvSpPr>
          <p:spPr>
            <a:xfrm flipH="false" flipV="false" rot="0">
              <a:off x="0" y="0"/>
              <a:ext cx="1035939" cy="1035939"/>
            </a:xfrm>
            <a:custGeom>
              <a:avLst/>
              <a:gdLst/>
              <a:ahLst/>
              <a:cxnLst/>
              <a:rect r="r" b="b" t="t" l="l"/>
              <a:pathLst>
                <a:path h="1035939" w="1035939">
                  <a:moveTo>
                    <a:pt x="0" y="0"/>
                  </a:moveTo>
                  <a:lnTo>
                    <a:pt x="1035939" y="0"/>
                  </a:lnTo>
                  <a:lnTo>
                    <a:pt x="1035939" y="1035939"/>
                  </a:lnTo>
                  <a:lnTo>
                    <a:pt x="0" y="1035939"/>
                  </a:lnTo>
                  <a:lnTo>
                    <a:pt x="0" y="0"/>
                  </a:lnTo>
                  <a:close/>
                </a:path>
              </a:pathLst>
            </a:custGeom>
            <a:blipFill>
              <a:blip r:embed="rId2"/>
              <a:stretch>
                <a:fillRect l="0" t="0" r="4" b="4"/>
              </a:stretch>
            </a:blipFill>
          </p:spPr>
        </p:sp>
      </p:grpSp>
      <p:grpSp>
        <p:nvGrpSpPr>
          <p:cNvPr name="Group 15" id="15"/>
          <p:cNvGrpSpPr>
            <a:grpSpLocks noChangeAspect="true"/>
          </p:cNvGrpSpPr>
          <p:nvPr/>
        </p:nvGrpSpPr>
        <p:grpSpPr>
          <a:xfrm rot="0">
            <a:off x="8894795" y="6772281"/>
            <a:ext cx="445600" cy="504181"/>
            <a:chOff x="0" y="0"/>
            <a:chExt cx="594133" cy="672242"/>
          </a:xfrm>
        </p:grpSpPr>
        <p:sp>
          <p:nvSpPr>
            <p:cNvPr name="Freeform 16" id="16" descr="A close up of a logo  Description generated with very high confidence"/>
            <p:cNvSpPr/>
            <p:nvPr/>
          </p:nvSpPr>
          <p:spPr>
            <a:xfrm flipH="false" flipV="false" rot="0">
              <a:off x="0" y="0"/>
              <a:ext cx="594106" cy="672211"/>
            </a:xfrm>
            <a:custGeom>
              <a:avLst/>
              <a:gdLst/>
              <a:ahLst/>
              <a:cxnLst/>
              <a:rect r="r" b="b" t="t" l="l"/>
              <a:pathLst>
                <a:path h="672211" w="594106">
                  <a:moveTo>
                    <a:pt x="0" y="0"/>
                  </a:moveTo>
                  <a:lnTo>
                    <a:pt x="594106" y="0"/>
                  </a:lnTo>
                  <a:lnTo>
                    <a:pt x="594106" y="672211"/>
                  </a:lnTo>
                  <a:lnTo>
                    <a:pt x="0" y="672211"/>
                  </a:lnTo>
                  <a:lnTo>
                    <a:pt x="0" y="0"/>
                  </a:lnTo>
                  <a:close/>
                </a:path>
              </a:pathLst>
            </a:custGeom>
            <a:blipFill>
              <a:blip r:embed="rId3"/>
              <a:stretch>
                <a:fillRect l="0" t="0" r="-307705" b="-4"/>
              </a:stretch>
            </a:blipFill>
          </p:spPr>
        </p:sp>
      </p:grpSp>
      <p:grpSp>
        <p:nvGrpSpPr>
          <p:cNvPr name="Group 17" id="17"/>
          <p:cNvGrpSpPr/>
          <p:nvPr/>
        </p:nvGrpSpPr>
        <p:grpSpPr>
          <a:xfrm rot="0">
            <a:off x="619799" y="6733542"/>
            <a:ext cx="586071" cy="581658"/>
            <a:chOff x="0" y="0"/>
            <a:chExt cx="781429" cy="775543"/>
          </a:xfrm>
        </p:grpSpPr>
        <p:sp>
          <p:nvSpPr>
            <p:cNvPr name="Freeform 18" id="18"/>
            <p:cNvSpPr/>
            <p:nvPr/>
          </p:nvSpPr>
          <p:spPr>
            <a:xfrm flipH="false" flipV="false" rot="0">
              <a:off x="0" y="0"/>
              <a:ext cx="781429" cy="775543"/>
            </a:xfrm>
            <a:custGeom>
              <a:avLst/>
              <a:gdLst/>
              <a:ahLst/>
              <a:cxnLst/>
              <a:rect r="r" b="b" t="t" l="l"/>
              <a:pathLst>
                <a:path h="775543" w="781429">
                  <a:moveTo>
                    <a:pt x="0" y="0"/>
                  </a:moveTo>
                  <a:lnTo>
                    <a:pt x="781429" y="0"/>
                  </a:lnTo>
                  <a:lnTo>
                    <a:pt x="781429" y="775543"/>
                  </a:lnTo>
                  <a:lnTo>
                    <a:pt x="0" y="775543"/>
                  </a:lnTo>
                  <a:close/>
                </a:path>
              </a:pathLst>
            </a:custGeom>
            <a:solidFill>
              <a:srgbClr val="000000">
                <a:alpha val="0"/>
              </a:srgbClr>
            </a:solidFill>
          </p:spPr>
        </p:sp>
        <p:sp>
          <p:nvSpPr>
            <p:cNvPr name="TextBox 19" id="19"/>
            <p:cNvSpPr txBox="true"/>
            <p:nvPr/>
          </p:nvSpPr>
          <p:spPr>
            <a:xfrm>
              <a:off x="0" y="-9525"/>
              <a:ext cx="781429" cy="785068"/>
            </a:xfrm>
            <a:prstGeom prst="rect">
              <a:avLst/>
            </a:prstGeom>
          </p:spPr>
          <p:txBody>
            <a:bodyPr anchor="ctr" rtlCol="false" tIns="0" lIns="0" bIns="0" rIns="0"/>
            <a:lstStyle/>
            <a:p>
              <a:pPr algn="ctr">
                <a:lnSpc>
                  <a:spcPts val="1663"/>
                </a:lnSpc>
              </a:pPr>
              <a:r>
                <a:rPr lang="en-US" sz="1386">
                  <a:solidFill>
                    <a:srgbClr val="000000"/>
                  </a:solidFill>
                  <a:latin typeface="Roboto"/>
                  <a:ea typeface="Roboto"/>
                  <a:cs typeface="Roboto"/>
                  <a:sym typeface="Roboto"/>
                </a:rPr>
                <a:t>5</a:t>
              </a:r>
            </a:p>
          </p:txBody>
        </p:sp>
      </p:grpSp>
      <p:grpSp>
        <p:nvGrpSpPr>
          <p:cNvPr name="Group 20" id="20"/>
          <p:cNvGrpSpPr/>
          <p:nvPr/>
        </p:nvGrpSpPr>
        <p:grpSpPr>
          <a:xfrm rot="0">
            <a:off x="181276" y="154287"/>
            <a:ext cx="8761677" cy="544118"/>
            <a:chOff x="0" y="0"/>
            <a:chExt cx="11682236" cy="725491"/>
          </a:xfrm>
        </p:grpSpPr>
        <p:sp>
          <p:nvSpPr>
            <p:cNvPr name="Freeform 21" id="21"/>
            <p:cNvSpPr/>
            <p:nvPr/>
          </p:nvSpPr>
          <p:spPr>
            <a:xfrm flipH="false" flipV="false" rot="0">
              <a:off x="0" y="0"/>
              <a:ext cx="11682236" cy="725491"/>
            </a:xfrm>
            <a:custGeom>
              <a:avLst/>
              <a:gdLst/>
              <a:ahLst/>
              <a:cxnLst/>
              <a:rect r="r" b="b" t="t" l="l"/>
              <a:pathLst>
                <a:path h="725491" w="11682236">
                  <a:moveTo>
                    <a:pt x="0" y="0"/>
                  </a:moveTo>
                  <a:lnTo>
                    <a:pt x="11682236" y="0"/>
                  </a:lnTo>
                  <a:lnTo>
                    <a:pt x="11682236" y="725491"/>
                  </a:lnTo>
                  <a:lnTo>
                    <a:pt x="0" y="725491"/>
                  </a:lnTo>
                  <a:close/>
                </a:path>
              </a:pathLst>
            </a:custGeom>
            <a:solidFill>
              <a:srgbClr val="000000">
                <a:alpha val="0"/>
              </a:srgbClr>
            </a:solidFill>
          </p:spPr>
        </p:sp>
        <p:sp>
          <p:nvSpPr>
            <p:cNvPr name="TextBox 22" id="22"/>
            <p:cNvSpPr txBox="true"/>
            <p:nvPr/>
          </p:nvSpPr>
          <p:spPr>
            <a:xfrm>
              <a:off x="0" y="19050"/>
              <a:ext cx="11682236" cy="706441"/>
            </a:xfrm>
            <a:prstGeom prst="rect">
              <a:avLst/>
            </a:prstGeom>
          </p:spPr>
          <p:txBody>
            <a:bodyPr anchor="ctr" rtlCol="false" tIns="0" lIns="0" bIns="0" rIns="0"/>
            <a:lstStyle/>
            <a:p>
              <a:pPr algn="l">
                <a:lnSpc>
                  <a:spcPts val="3110"/>
                </a:lnSpc>
              </a:pPr>
              <a:r>
                <a:rPr lang="en-US" sz="2879" b="true">
                  <a:solidFill>
                    <a:srgbClr val="1D78FF"/>
                  </a:solidFill>
                  <a:latin typeface="Roboto Bold"/>
                  <a:ea typeface="Roboto Bold"/>
                  <a:cs typeface="Roboto Bold"/>
                  <a:sym typeface="Roboto Bold"/>
                </a:rPr>
                <a:t>Tài liệu liên quan</a:t>
              </a:r>
            </a:p>
          </p:txBody>
        </p:sp>
      </p:grpSp>
      <p:sp>
        <p:nvSpPr>
          <p:cNvPr name="TextBox 23" id="23"/>
          <p:cNvSpPr txBox="true"/>
          <p:nvPr/>
        </p:nvSpPr>
        <p:spPr>
          <a:xfrm rot="0">
            <a:off x="272715" y="1177772"/>
            <a:ext cx="9248671" cy="3220745"/>
          </a:xfrm>
          <a:prstGeom prst="rect">
            <a:avLst/>
          </a:prstGeom>
        </p:spPr>
        <p:txBody>
          <a:bodyPr anchor="t" rtlCol="false" tIns="0" lIns="0" bIns="0" rIns="0">
            <a:spAutoFit/>
          </a:bodyPr>
          <a:lstStyle/>
          <a:p>
            <a:pPr algn="just">
              <a:lnSpc>
                <a:spcPts val="2116"/>
              </a:lnSpc>
            </a:pPr>
          </a:p>
          <a:p>
            <a:pPr algn="just">
              <a:lnSpc>
                <a:spcPts val="2116"/>
              </a:lnSpc>
            </a:pPr>
            <a:r>
              <a:rPr lang="en-US" sz="1960" b="true">
                <a:solidFill>
                  <a:srgbClr val="000000"/>
                </a:solidFill>
                <a:latin typeface="Roboto Bold"/>
                <a:ea typeface="Roboto Bold"/>
                <a:cs typeface="Roboto Bold"/>
                <a:sym typeface="Roboto Bold"/>
              </a:rPr>
              <a:t>Gelei Deng, Yi Liu, Víctor</a:t>
            </a:r>
            <a:r>
              <a:rPr lang="en-US" sz="1960" b="true">
                <a:solidFill>
                  <a:srgbClr val="000000"/>
                </a:solidFill>
                <a:latin typeface="Roboto Bold"/>
                <a:ea typeface="Roboto Bold"/>
                <a:cs typeface="Roboto Bold"/>
                <a:sym typeface="Roboto Bold"/>
              </a:rPr>
              <a:t> Mayoral-Vilches, Peng Liu, Yuekang Li, Yuan Xu, Tianwei Zhang, Yang Liu, Martin Pinzger, and Stefan Rass,</a:t>
            </a:r>
          </a:p>
          <a:p>
            <a:pPr algn="just">
              <a:lnSpc>
                <a:spcPts val="2116"/>
              </a:lnSpc>
            </a:pPr>
            <a:r>
              <a:rPr lang="en-US" b="true" sz="1960" i="true">
                <a:solidFill>
                  <a:srgbClr val="000000"/>
                </a:solidFill>
                <a:latin typeface="Roboto Bold Italics"/>
                <a:ea typeface="Roboto Bold Italics"/>
                <a:cs typeface="Roboto Bold Italics"/>
                <a:sym typeface="Roboto Bold Italics"/>
              </a:rPr>
              <a:t>“PentestGPT: Evaluating and Harnessing Large Language Models for Automated Penetration Testing,”</a:t>
            </a:r>
          </a:p>
          <a:p>
            <a:pPr algn="just">
              <a:lnSpc>
                <a:spcPts val="2116"/>
              </a:lnSpc>
            </a:pPr>
            <a:r>
              <a:rPr lang="en-US" sz="1960" i="true">
                <a:solidFill>
                  <a:srgbClr val="000000"/>
                </a:solidFill>
                <a:latin typeface="Roboto Italics"/>
                <a:ea typeface="Roboto Italics"/>
                <a:cs typeface="Roboto Italics"/>
                <a:sym typeface="Roboto Italics"/>
              </a:rPr>
              <a:t>Proceedings of the 33rd USENIX Security Symposium, August </a:t>
            </a:r>
            <a:r>
              <a:rPr lang="en-US" sz="1960" i="true">
                <a:solidFill>
                  <a:srgbClr val="000000"/>
                </a:solidFill>
                <a:latin typeface="Roboto Italics"/>
                <a:ea typeface="Roboto Italics"/>
                <a:cs typeface="Roboto Italics"/>
                <a:sym typeface="Roboto Italics"/>
              </a:rPr>
              <a:t>202</a:t>
            </a:r>
            <a:r>
              <a:rPr lang="en-US" sz="1960" i="true">
                <a:solidFill>
                  <a:srgbClr val="000000"/>
                </a:solidFill>
                <a:latin typeface="Roboto Italics"/>
                <a:ea typeface="Roboto Italics"/>
                <a:cs typeface="Roboto Italics"/>
                <a:sym typeface="Roboto Italics"/>
              </a:rPr>
              <a:t>4, Philadelphia, PA, USA</a:t>
            </a:r>
            <a:r>
              <a:rPr lang="en-US" sz="1960">
                <a:solidFill>
                  <a:srgbClr val="000000"/>
                </a:solidFill>
                <a:latin typeface="Roboto"/>
                <a:ea typeface="Roboto"/>
                <a:cs typeface="Roboto"/>
                <a:sym typeface="Roboto"/>
              </a:rPr>
              <a:t>.</a:t>
            </a:r>
          </a:p>
          <a:p>
            <a:pPr algn="just" marL="252240" indent="-126120" lvl="1">
              <a:lnSpc>
                <a:spcPts val="2116"/>
              </a:lnSpc>
            </a:pPr>
          </a:p>
          <a:p>
            <a:pPr algn="just">
              <a:lnSpc>
                <a:spcPts val="2116"/>
              </a:lnSpc>
            </a:pPr>
            <a:r>
              <a:rPr lang="en-US" sz="1960" b="true">
                <a:solidFill>
                  <a:srgbClr val="000000"/>
                </a:solidFill>
                <a:latin typeface="Roboto Bold"/>
                <a:ea typeface="Roboto Bold"/>
                <a:cs typeface="Roboto Bold"/>
                <a:sym typeface="Roboto Bold"/>
              </a:rPr>
              <a:t>He Ko</a:t>
            </a:r>
            <a:r>
              <a:rPr lang="en-US" sz="1960" b="true">
                <a:solidFill>
                  <a:srgbClr val="000000"/>
                </a:solidFill>
                <a:latin typeface="Roboto Bold"/>
                <a:ea typeface="Roboto Bold"/>
                <a:cs typeface="Roboto Bold"/>
                <a:sym typeface="Roboto Bold"/>
              </a:rPr>
              <a:t>ng, Die Hu, Jingguo Ge, Liangxiong Li, Tong Li, and Bingzhen Wu,</a:t>
            </a:r>
          </a:p>
          <a:p>
            <a:pPr algn="just">
              <a:lnSpc>
                <a:spcPts val="2116"/>
              </a:lnSpc>
            </a:pPr>
            <a:r>
              <a:rPr lang="en-US" b="true" sz="1960" i="true">
                <a:solidFill>
                  <a:srgbClr val="000000"/>
                </a:solidFill>
                <a:latin typeface="Roboto Bold Italics"/>
                <a:ea typeface="Roboto Bold Italics"/>
                <a:cs typeface="Roboto Bold Italics"/>
                <a:sym typeface="Roboto Bold Italics"/>
              </a:rPr>
              <a:t>“VulnBot: Autonomous Penetration Testing for A Multi-Agent Collaborative Framework,</a:t>
            </a:r>
            <a:r>
              <a:rPr lang="en-US" sz="1960">
                <a:solidFill>
                  <a:srgbClr val="000000"/>
                </a:solidFill>
                <a:latin typeface="Roboto"/>
                <a:ea typeface="Roboto"/>
                <a:cs typeface="Roboto"/>
                <a:sym typeface="Roboto"/>
              </a:rPr>
              <a:t>”</a:t>
            </a:r>
          </a:p>
          <a:p>
            <a:pPr algn="just">
              <a:lnSpc>
                <a:spcPts val="2116"/>
              </a:lnSpc>
            </a:pPr>
            <a:r>
              <a:rPr lang="en-US" sz="1960" i="true">
                <a:solidFill>
                  <a:srgbClr val="000000"/>
                </a:solidFill>
                <a:latin typeface="Roboto Italics"/>
                <a:ea typeface="Roboto Italics"/>
                <a:cs typeface="Roboto Italics"/>
                <a:sym typeface="Roboto Italics"/>
              </a:rPr>
              <a:t>arXiv preprint, arXiv:2501.13411v1, Jan. 2025.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9753600" cy="73152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210566"/>
                  </a:moveTo>
                  <a:cubicBezTo>
                    <a:pt x="0" y="94234"/>
                    <a:pt x="94234" y="0"/>
                    <a:pt x="210566" y="0"/>
                  </a:cubicBezTo>
                  <a:lnTo>
                    <a:pt x="12794235" y="0"/>
                  </a:lnTo>
                  <a:cubicBezTo>
                    <a:pt x="12910566" y="0"/>
                    <a:pt x="13004800" y="94234"/>
                    <a:pt x="13004800" y="210566"/>
                  </a:cubicBezTo>
                  <a:lnTo>
                    <a:pt x="13004800" y="9543034"/>
                  </a:lnTo>
                  <a:cubicBezTo>
                    <a:pt x="13004800" y="9659365"/>
                    <a:pt x="12910566" y="9753600"/>
                    <a:pt x="12794235" y="9753600"/>
                  </a:cubicBezTo>
                  <a:lnTo>
                    <a:pt x="210566" y="9753600"/>
                  </a:lnTo>
                  <a:cubicBezTo>
                    <a:pt x="94234" y="9753600"/>
                    <a:pt x="0" y="9659366"/>
                    <a:pt x="0" y="9543034"/>
                  </a:cubicBezTo>
                  <a:close/>
                </a:path>
              </a:pathLst>
            </a:custGeom>
            <a:solidFill>
              <a:srgbClr val="FFFFFF"/>
            </a:solidFill>
          </p:spPr>
        </p:sp>
      </p:grpSp>
      <p:grpSp>
        <p:nvGrpSpPr>
          <p:cNvPr name="Group 4" id="4"/>
          <p:cNvGrpSpPr/>
          <p:nvPr/>
        </p:nvGrpSpPr>
        <p:grpSpPr>
          <a:xfrm rot="0">
            <a:off x="-33730" y="6719961"/>
            <a:ext cx="9821196" cy="595239"/>
            <a:chOff x="0" y="0"/>
            <a:chExt cx="13094928" cy="793653"/>
          </a:xfrm>
        </p:grpSpPr>
        <p:sp>
          <p:nvSpPr>
            <p:cNvPr name="Freeform 5" id="5"/>
            <p:cNvSpPr/>
            <p:nvPr/>
          </p:nvSpPr>
          <p:spPr>
            <a:xfrm flipH="false" flipV="false" rot="0">
              <a:off x="0" y="0"/>
              <a:ext cx="13094970" cy="793623"/>
            </a:xfrm>
            <a:custGeom>
              <a:avLst/>
              <a:gdLst/>
              <a:ahLst/>
              <a:cxnLst/>
              <a:rect r="r" b="b" t="t" l="l"/>
              <a:pathLst>
                <a:path h="793623" w="13094970">
                  <a:moveTo>
                    <a:pt x="0" y="0"/>
                  </a:moveTo>
                  <a:lnTo>
                    <a:pt x="13094970" y="0"/>
                  </a:lnTo>
                  <a:lnTo>
                    <a:pt x="13094970" y="793623"/>
                  </a:lnTo>
                  <a:lnTo>
                    <a:pt x="0" y="793623"/>
                  </a:lnTo>
                  <a:close/>
                </a:path>
              </a:pathLst>
            </a:custGeom>
            <a:solidFill>
              <a:srgbClr val="000000">
                <a:alpha val="65490"/>
              </a:srgbClr>
            </a:solidFill>
          </p:spPr>
        </p:sp>
        <p:sp>
          <p:nvSpPr>
            <p:cNvPr name="TextBox 6" id="6"/>
            <p:cNvSpPr txBox="true"/>
            <p:nvPr/>
          </p:nvSpPr>
          <p:spPr>
            <a:xfrm>
              <a:off x="0" y="-9525"/>
              <a:ext cx="13094928" cy="803178"/>
            </a:xfrm>
            <a:prstGeom prst="rect">
              <a:avLst/>
            </a:prstGeom>
          </p:spPr>
          <p:txBody>
            <a:bodyPr anchor="ctr" rtlCol="false" tIns="50800" lIns="50800" bIns="50800" rIns="50800"/>
            <a:lstStyle/>
            <a:p>
              <a:pPr algn="ctr">
                <a:lnSpc>
                  <a:spcPts val="1535"/>
                </a:lnSpc>
              </a:pPr>
              <a:r>
                <a:rPr lang="en-US" b="true" sz="1279" i="true">
                  <a:solidFill>
                    <a:srgbClr val="FFFFFF"/>
                  </a:solidFill>
                  <a:latin typeface="Arial Nova Bold Italics"/>
                  <a:ea typeface="Arial Nova Bold Italics"/>
                  <a:cs typeface="Arial Nova Bold Italics"/>
                  <a:sym typeface="Arial Nova Bold Italics"/>
                </a:rPr>
                <a:t>Information Security Lab (InSecLab) – Email: inseclab@uit.edu.vn</a:t>
              </a:r>
            </a:p>
            <a:p>
              <a:pPr algn="ctr">
                <a:lnSpc>
                  <a:spcPts val="1535"/>
                </a:lnSpc>
              </a:pPr>
              <a:r>
                <a:rPr lang="en-US" sz="1279">
                  <a:solidFill>
                    <a:srgbClr val="FFFFFF"/>
                  </a:solidFill>
                  <a:latin typeface="Arial Nova"/>
                  <a:ea typeface="Arial Nova"/>
                  <a:cs typeface="Arial Nova"/>
                  <a:sym typeface="Arial Nova"/>
                </a:rPr>
                <a:t>University of Information Technology (UIT), VNU-HCM</a:t>
              </a:r>
            </a:p>
          </p:txBody>
        </p:sp>
      </p:grpSp>
      <p:grpSp>
        <p:nvGrpSpPr>
          <p:cNvPr name="Group 7" id="7"/>
          <p:cNvGrpSpPr/>
          <p:nvPr/>
        </p:nvGrpSpPr>
        <p:grpSpPr>
          <a:xfrm rot="0">
            <a:off x="613026" y="6721758"/>
            <a:ext cx="599618" cy="600215"/>
            <a:chOff x="0" y="0"/>
            <a:chExt cx="799491" cy="800287"/>
          </a:xfrm>
        </p:grpSpPr>
        <p:sp>
          <p:nvSpPr>
            <p:cNvPr name="Freeform 8" id="8"/>
            <p:cNvSpPr/>
            <p:nvPr/>
          </p:nvSpPr>
          <p:spPr>
            <a:xfrm flipH="false" flipV="false" rot="0">
              <a:off x="9017" y="9017"/>
              <a:ext cx="781431" cy="782193"/>
            </a:xfrm>
            <a:custGeom>
              <a:avLst/>
              <a:gdLst/>
              <a:ahLst/>
              <a:cxnLst/>
              <a:rect r="r" b="b" t="t" l="l"/>
              <a:pathLst>
                <a:path h="782193" w="781431">
                  <a:moveTo>
                    <a:pt x="0" y="0"/>
                  </a:moveTo>
                  <a:lnTo>
                    <a:pt x="781431" y="0"/>
                  </a:lnTo>
                  <a:lnTo>
                    <a:pt x="781431" y="782193"/>
                  </a:lnTo>
                  <a:lnTo>
                    <a:pt x="0" y="782193"/>
                  </a:lnTo>
                </a:path>
              </a:pathLst>
            </a:custGeom>
            <a:solidFill>
              <a:srgbClr val="FFFFFF"/>
            </a:solidFill>
          </p:spPr>
        </p:sp>
        <p:sp>
          <p:nvSpPr>
            <p:cNvPr name="Freeform 9" id="9"/>
            <p:cNvSpPr/>
            <p:nvPr/>
          </p:nvSpPr>
          <p:spPr>
            <a:xfrm flipH="false" flipV="false" rot="0">
              <a:off x="9017" y="0"/>
              <a:ext cx="790448" cy="800227"/>
            </a:xfrm>
            <a:custGeom>
              <a:avLst/>
              <a:gdLst/>
              <a:ahLst/>
              <a:cxnLst/>
              <a:rect r="r" b="b" t="t" l="l"/>
              <a:pathLst>
                <a:path h="800227" w="790448">
                  <a:moveTo>
                    <a:pt x="0" y="0"/>
                  </a:moveTo>
                  <a:lnTo>
                    <a:pt x="781431" y="0"/>
                  </a:lnTo>
                  <a:cubicBezTo>
                    <a:pt x="786384" y="0"/>
                    <a:pt x="790448" y="4064"/>
                    <a:pt x="790448" y="9017"/>
                  </a:cubicBezTo>
                  <a:lnTo>
                    <a:pt x="790448" y="791210"/>
                  </a:lnTo>
                  <a:cubicBezTo>
                    <a:pt x="790448" y="796163"/>
                    <a:pt x="786384" y="800227"/>
                    <a:pt x="781431" y="800227"/>
                  </a:cubicBezTo>
                  <a:lnTo>
                    <a:pt x="0" y="800227"/>
                  </a:lnTo>
                  <a:lnTo>
                    <a:pt x="0" y="782193"/>
                  </a:lnTo>
                  <a:lnTo>
                    <a:pt x="781431" y="782193"/>
                  </a:lnTo>
                  <a:lnTo>
                    <a:pt x="781431" y="791210"/>
                  </a:lnTo>
                  <a:lnTo>
                    <a:pt x="772414" y="791210"/>
                  </a:lnTo>
                  <a:lnTo>
                    <a:pt x="772414" y="9017"/>
                  </a:lnTo>
                  <a:lnTo>
                    <a:pt x="781431" y="9017"/>
                  </a:lnTo>
                  <a:lnTo>
                    <a:pt x="781431" y="18034"/>
                  </a:lnTo>
                  <a:lnTo>
                    <a:pt x="0" y="18034"/>
                  </a:lnTo>
                  <a:close/>
                </a:path>
              </a:pathLst>
            </a:custGeom>
            <a:solidFill>
              <a:srgbClr val="303030"/>
            </a:solidFill>
          </p:spPr>
        </p:sp>
      </p:grpSp>
      <p:grpSp>
        <p:nvGrpSpPr>
          <p:cNvPr name="Group 10" id="10"/>
          <p:cNvGrpSpPr/>
          <p:nvPr/>
        </p:nvGrpSpPr>
        <p:grpSpPr>
          <a:xfrm rot="0">
            <a:off x="8836659" y="6730169"/>
            <a:ext cx="561872" cy="581658"/>
            <a:chOff x="0" y="0"/>
            <a:chExt cx="749163" cy="775543"/>
          </a:xfrm>
        </p:grpSpPr>
        <p:sp>
          <p:nvSpPr>
            <p:cNvPr name="Freeform 11" id="11"/>
            <p:cNvSpPr/>
            <p:nvPr/>
          </p:nvSpPr>
          <p:spPr>
            <a:xfrm flipH="false" flipV="false" rot="0">
              <a:off x="0" y="0"/>
              <a:ext cx="749173" cy="775589"/>
            </a:xfrm>
            <a:custGeom>
              <a:avLst/>
              <a:gdLst/>
              <a:ahLst/>
              <a:cxnLst/>
              <a:rect r="r" b="b" t="t" l="l"/>
              <a:pathLst>
                <a:path h="775589" w="749173">
                  <a:moveTo>
                    <a:pt x="0" y="0"/>
                  </a:moveTo>
                  <a:lnTo>
                    <a:pt x="749173" y="0"/>
                  </a:lnTo>
                  <a:lnTo>
                    <a:pt x="749173" y="775589"/>
                  </a:lnTo>
                  <a:lnTo>
                    <a:pt x="0" y="775589"/>
                  </a:lnTo>
                </a:path>
              </a:pathLst>
            </a:custGeom>
            <a:solidFill>
              <a:srgbClr val="FFFFFF"/>
            </a:solidFill>
          </p:spPr>
        </p:sp>
      </p:grpSp>
      <p:grpSp>
        <p:nvGrpSpPr>
          <p:cNvPr name="Group 12" id="12"/>
          <p:cNvGrpSpPr>
            <a:grpSpLocks noChangeAspect="true"/>
          </p:cNvGrpSpPr>
          <p:nvPr/>
        </p:nvGrpSpPr>
        <p:grpSpPr>
          <a:xfrm rot="0">
            <a:off x="8894795" y="6772281"/>
            <a:ext cx="445600" cy="504181"/>
            <a:chOff x="0" y="0"/>
            <a:chExt cx="594133" cy="672242"/>
          </a:xfrm>
        </p:grpSpPr>
        <p:sp>
          <p:nvSpPr>
            <p:cNvPr name="Freeform 13" id="13" descr="A close up of a logo  Description generated with very high confidence"/>
            <p:cNvSpPr/>
            <p:nvPr/>
          </p:nvSpPr>
          <p:spPr>
            <a:xfrm flipH="false" flipV="false" rot="0">
              <a:off x="0" y="0"/>
              <a:ext cx="594106" cy="672211"/>
            </a:xfrm>
            <a:custGeom>
              <a:avLst/>
              <a:gdLst/>
              <a:ahLst/>
              <a:cxnLst/>
              <a:rect r="r" b="b" t="t" l="l"/>
              <a:pathLst>
                <a:path h="672211" w="594106">
                  <a:moveTo>
                    <a:pt x="0" y="0"/>
                  </a:moveTo>
                  <a:lnTo>
                    <a:pt x="594106" y="0"/>
                  </a:lnTo>
                  <a:lnTo>
                    <a:pt x="594106" y="672211"/>
                  </a:lnTo>
                  <a:lnTo>
                    <a:pt x="0" y="672211"/>
                  </a:lnTo>
                  <a:lnTo>
                    <a:pt x="0" y="0"/>
                  </a:lnTo>
                  <a:close/>
                </a:path>
              </a:pathLst>
            </a:custGeom>
            <a:blipFill>
              <a:blip r:embed="rId2"/>
              <a:stretch>
                <a:fillRect l="0" t="0" r="-307705" b="-4"/>
              </a:stretch>
            </a:blipFill>
          </p:spPr>
        </p:sp>
      </p:grpSp>
      <p:sp>
        <p:nvSpPr>
          <p:cNvPr name="AutoShape 14" id="14"/>
          <p:cNvSpPr/>
          <p:nvPr/>
        </p:nvSpPr>
        <p:spPr>
          <a:xfrm rot="21352">
            <a:off x="-30575" y="868629"/>
            <a:ext cx="9814749" cy="0"/>
          </a:xfrm>
          <a:prstGeom prst="line">
            <a:avLst/>
          </a:prstGeom>
          <a:ln cap="rnd" w="47625">
            <a:solidFill>
              <a:srgbClr val="1D78FF"/>
            </a:solidFill>
            <a:prstDash val="solid"/>
            <a:headEnd type="none" len="sm" w="sm"/>
            <a:tailEnd type="none" len="sm" w="sm"/>
          </a:ln>
        </p:spPr>
      </p:sp>
      <p:grpSp>
        <p:nvGrpSpPr>
          <p:cNvPr name="Group 15" id="15"/>
          <p:cNvGrpSpPr>
            <a:grpSpLocks noChangeAspect="true"/>
          </p:cNvGrpSpPr>
          <p:nvPr/>
        </p:nvGrpSpPr>
        <p:grpSpPr>
          <a:xfrm rot="0">
            <a:off x="0" y="1189492"/>
            <a:ext cx="9753600" cy="5429724"/>
            <a:chOff x="0" y="0"/>
            <a:chExt cx="13004800" cy="7239632"/>
          </a:xfrm>
        </p:grpSpPr>
        <p:sp>
          <p:nvSpPr>
            <p:cNvPr name="Freeform 16" id="16" descr="A blue circles and lines on a black background  Description automatically generated"/>
            <p:cNvSpPr/>
            <p:nvPr/>
          </p:nvSpPr>
          <p:spPr>
            <a:xfrm flipH="false" flipV="false" rot="0">
              <a:off x="0" y="0"/>
              <a:ext cx="13004800" cy="7239635"/>
            </a:xfrm>
            <a:custGeom>
              <a:avLst/>
              <a:gdLst/>
              <a:ahLst/>
              <a:cxnLst/>
              <a:rect r="r" b="b" t="t" l="l"/>
              <a:pathLst>
                <a:path h="7239635" w="13004800">
                  <a:moveTo>
                    <a:pt x="0" y="0"/>
                  </a:moveTo>
                  <a:lnTo>
                    <a:pt x="13004800" y="0"/>
                  </a:lnTo>
                  <a:lnTo>
                    <a:pt x="13004800" y="7239635"/>
                  </a:lnTo>
                  <a:lnTo>
                    <a:pt x="0" y="7239635"/>
                  </a:lnTo>
                  <a:lnTo>
                    <a:pt x="0" y="0"/>
                  </a:lnTo>
                  <a:close/>
                </a:path>
              </a:pathLst>
            </a:custGeom>
            <a:blipFill>
              <a:blip r:embed="rId3"/>
              <a:stretch>
                <a:fillRect l="-14353" t="0" r="-14353" b="0"/>
              </a:stretch>
            </a:blipFill>
          </p:spPr>
        </p:sp>
      </p:grpSp>
      <p:grpSp>
        <p:nvGrpSpPr>
          <p:cNvPr name="Group 17" id="17"/>
          <p:cNvGrpSpPr>
            <a:grpSpLocks noChangeAspect="true"/>
          </p:cNvGrpSpPr>
          <p:nvPr/>
        </p:nvGrpSpPr>
        <p:grpSpPr>
          <a:xfrm rot="0">
            <a:off x="8942953" y="33306"/>
            <a:ext cx="776919" cy="776919"/>
            <a:chOff x="0" y="0"/>
            <a:chExt cx="1035893" cy="1035893"/>
          </a:xfrm>
        </p:grpSpPr>
        <p:sp>
          <p:nvSpPr>
            <p:cNvPr name="Freeform 18" id="18" descr="A picture containing object, clock  Description automatically generated"/>
            <p:cNvSpPr/>
            <p:nvPr/>
          </p:nvSpPr>
          <p:spPr>
            <a:xfrm flipH="false" flipV="false" rot="0">
              <a:off x="0" y="0"/>
              <a:ext cx="1035939" cy="1035939"/>
            </a:xfrm>
            <a:custGeom>
              <a:avLst/>
              <a:gdLst/>
              <a:ahLst/>
              <a:cxnLst/>
              <a:rect r="r" b="b" t="t" l="l"/>
              <a:pathLst>
                <a:path h="1035939" w="1035939">
                  <a:moveTo>
                    <a:pt x="0" y="0"/>
                  </a:moveTo>
                  <a:lnTo>
                    <a:pt x="1035939" y="0"/>
                  </a:lnTo>
                  <a:lnTo>
                    <a:pt x="1035939" y="1035939"/>
                  </a:lnTo>
                  <a:lnTo>
                    <a:pt x="0" y="1035939"/>
                  </a:lnTo>
                  <a:lnTo>
                    <a:pt x="0" y="0"/>
                  </a:lnTo>
                  <a:close/>
                </a:path>
              </a:pathLst>
            </a:custGeom>
            <a:blipFill>
              <a:blip r:embed="rId4"/>
              <a:stretch>
                <a:fillRect l="0" t="0" r="4" b="4"/>
              </a:stretch>
            </a:blipFill>
          </p:spPr>
        </p:sp>
      </p:grpSp>
      <p:grpSp>
        <p:nvGrpSpPr>
          <p:cNvPr name="Group 19" id="19"/>
          <p:cNvGrpSpPr/>
          <p:nvPr/>
        </p:nvGrpSpPr>
        <p:grpSpPr>
          <a:xfrm rot="0">
            <a:off x="619799" y="6733542"/>
            <a:ext cx="586071" cy="581658"/>
            <a:chOff x="0" y="0"/>
            <a:chExt cx="781429" cy="775543"/>
          </a:xfrm>
        </p:grpSpPr>
        <p:sp>
          <p:nvSpPr>
            <p:cNvPr name="Freeform 20" id="20"/>
            <p:cNvSpPr/>
            <p:nvPr/>
          </p:nvSpPr>
          <p:spPr>
            <a:xfrm flipH="false" flipV="false" rot="0">
              <a:off x="0" y="0"/>
              <a:ext cx="781429" cy="775543"/>
            </a:xfrm>
            <a:custGeom>
              <a:avLst/>
              <a:gdLst/>
              <a:ahLst/>
              <a:cxnLst/>
              <a:rect r="r" b="b" t="t" l="l"/>
              <a:pathLst>
                <a:path h="775543" w="781429">
                  <a:moveTo>
                    <a:pt x="0" y="0"/>
                  </a:moveTo>
                  <a:lnTo>
                    <a:pt x="781429" y="0"/>
                  </a:lnTo>
                  <a:lnTo>
                    <a:pt x="781429" y="775543"/>
                  </a:lnTo>
                  <a:lnTo>
                    <a:pt x="0" y="775543"/>
                  </a:lnTo>
                  <a:close/>
                </a:path>
              </a:pathLst>
            </a:custGeom>
            <a:solidFill>
              <a:srgbClr val="000000">
                <a:alpha val="0"/>
              </a:srgbClr>
            </a:solidFill>
          </p:spPr>
        </p:sp>
        <p:sp>
          <p:nvSpPr>
            <p:cNvPr name="TextBox 21" id="21"/>
            <p:cNvSpPr txBox="true"/>
            <p:nvPr/>
          </p:nvSpPr>
          <p:spPr>
            <a:xfrm>
              <a:off x="0" y="-9525"/>
              <a:ext cx="781429" cy="785068"/>
            </a:xfrm>
            <a:prstGeom prst="rect">
              <a:avLst/>
            </a:prstGeom>
          </p:spPr>
          <p:txBody>
            <a:bodyPr anchor="ctr" rtlCol="false" tIns="0" lIns="0" bIns="0" rIns="0"/>
            <a:lstStyle/>
            <a:p>
              <a:pPr algn="ctr">
                <a:lnSpc>
                  <a:spcPts val="1663"/>
                </a:lnSpc>
              </a:pPr>
              <a:r>
                <a:rPr lang="en-US" sz="1386">
                  <a:solidFill>
                    <a:srgbClr val="000000"/>
                  </a:solidFill>
                  <a:latin typeface="Roboto"/>
                  <a:ea typeface="Roboto"/>
                  <a:cs typeface="Roboto"/>
                  <a:sym typeface="Roboto"/>
                </a:rPr>
                <a:t>6</a:t>
              </a:r>
            </a:p>
          </p:txBody>
        </p:sp>
      </p:grpSp>
      <p:grpSp>
        <p:nvGrpSpPr>
          <p:cNvPr name="Group 22" id="22"/>
          <p:cNvGrpSpPr/>
          <p:nvPr/>
        </p:nvGrpSpPr>
        <p:grpSpPr>
          <a:xfrm rot="0">
            <a:off x="139406" y="154287"/>
            <a:ext cx="9474788" cy="544118"/>
            <a:chOff x="0" y="0"/>
            <a:chExt cx="12633051" cy="725491"/>
          </a:xfrm>
        </p:grpSpPr>
        <p:sp>
          <p:nvSpPr>
            <p:cNvPr name="Freeform 23" id="23"/>
            <p:cNvSpPr/>
            <p:nvPr/>
          </p:nvSpPr>
          <p:spPr>
            <a:xfrm flipH="false" flipV="false" rot="0">
              <a:off x="0" y="0"/>
              <a:ext cx="12633051" cy="725491"/>
            </a:xfrm>
            <a:custGeom>
              <a:avLst/>
              <a:gdLst/>
              <a:ahLst/>
              <a:cxnLst/>
              <a:rect r="r" b="b" t="t" l="l"/>
              <a:pathLst>
                <a:path h="725491" w="12633051">
                  <a:moveTo>
                    <a:pt x="0" y="0"/>
                  </a:moveTo>
                  <a:lnTo>
                    <a:pt x="12633051" y="0"/>
                  </a:lnTo>
                  <a:lnTo>
                    <a:pt x="12633051" y="725491"/>
                  </a:lnTo>
                  <a:lnTo>
                    <a:pt x="0" y="725491"/>
                  </a:lnTo>
                  <a:close/>
                </a:path>
              </a:pathLst>
            </a:custGeom>
            <a:solidFill>
              <a:srgbClr val="000000">
                <a:alpha val="0"/>
              </a:srgbClr>
            </a:solidFill>
          </p:spPr>
        </p:sp>
        <p:sp>
          <p:nvSpPr>
            <p:cNvPr name="TextBox 24" id="24"/>
            <p:cNvSpPr txBox="true"/>
            <p:nvPr/>
          </p:nvSpPr>
          <p:spPr>
            <a:xfrm>
              <a:off x="0" y="19050"/>
              <a:ext cx="12633051" cy="706441"/>
            </a:xfrm>
            <a:prstGeom prst="rect">
              <a:avLst/>
            </a:prstGeom>
          </p:spPr>
          <p:txBody>
            <a:bodyPr anchor="ctr" rtlCol="false" tIns="0" lIns="0" bIns="0" rIns="0"/>
            <a:lstStyle/>
            <a:p>
              <a:pPr algn="ctr">
                <a:lnSpc>
                  <a:spcPts val="3456"/>
                </a:lnSpc>
              </a:pPr>
              <a:r>
                <a:rPr lang="en-US" sz="3200" b="true">
                  <a:solidFill>
                    <a:srgbClr val="1D78FF"/>
                  </a:solidFill>
                  <a:latin typeface="Roboto Bold"/>
                  <a:ea typeface="Roboto Bold"/>
                  <a:cs typeface="Roboto Bold"/>
                  <a:sym typeface="Roboto Bold"/>
                </a:rPr>
                <a:t>Nội dung</a:t>
              </a:r>
            </a:p>
          </p:txBody>
        </p:sp>
      </p:grpSp>
      <p:sp>
        <p:nvSpPr>
          <p:cNvPr name="TextBox 25" id="25"/>
          <p:cNvSpPr txBox="true"/>
          <p:nvPr/>
        </p:nvSpPr>
        <p:spPr>
          <a:xfrm rot="0">
            <a:off x="91440" y="3699087"/>
            <a:ext cx="9570720" cy="559646"/>
          </a:xfrm>
          <a:prstGeom prst="rect">
            <a:avLst/>
          </a:prstGeom>
        </p:spPr>
        <p:txBody>
          <a:bodyPr anchor="t" rtlCol="false" tIns="0" lIns="0" bIns="0" rIns="0">
            <a:spAutoFit/>
          </a:bodyPr>
          <a:lstStyle/>
          <a:p>
            <a:pPr algn="ctr">
              <a:lnSpc>
                <a:spcPts val="4147"/>
              </a:lnSpc>
            </a:pPr>
            <a:r>
              <a:rPr lang="en-US" sz="3840" b="true">
                <a:solidFill>
                  <a:srgbClr val="4391FF"/>
                </a:solidFill>
                <a:latin typeface="Roboto Bold"/>
                <a:ea typeface="Roboto Bold"/>
                <a:cs typeface="Roboto Bold"/>
                <a:sym typeface="Roboto Bold"/>
              </a:rPr>
              <a:t>Kiến thức nền tảng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9753600" cy="73152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210566"/>
                  </a:moveTo>
                  <a:cubicBezTo>
                    <a:pt x="0" y="94234"/>
                    <a:pt x="94234" y="0"/>
                    <a:pt x="210566" y="0"/>
                  </a:cubicBezTo>
                  <a:lnTo>
                    <a:pt x="12794235" y="0"/>
                  </a:lnTo>
                  <a:cubicBezTo>
                    <a:pt x="12910566" y="0"/>
                    <a:pt x="13004800" y="94234"/>
                    <a:pt x="13004800" y="210566"/>
                  </a:cubicBezTo>
                  <a:lnTo>
                    <a:pt x="13004800" y="9543034"/>
                  </a:lnTo>
                  <a:cubicBezTo>
                    <a:pt x="13004800" y="9659365"/>
                    <a:pt x="12910566" y="9753600"/>
                    <a:pt x="12794235" y="9753600"/>
                  </a:cubicBezTo>
                  <a:lnTo>
                    <a:pt x="210566" y="9753600"/>
                  </a:lnTo>
                  <a:cubicBezTo>
                    <a:pt x="94234" y="9753600"/>
                    <a:pt x="0" y="9659366"/>
                    <a:pt x="0" y="9543034"/>
                  </a:cubicBezTo>
                  <a:close/>
                </a:path>
              </a:pathLst>
            </a:custGeom>
            <a:solidFill>
              <a:srgbClr val="FFFFFF"/>
            </a:solidFill>
          </p:spPr>
        </p:sp>
      </p:grpSp>
      <p:grpSp>
        <p:nvGrpSpPr>
          <p:cNvPr name="Group 4" id="4"/>
          <p:cNvGrpSpPr>
            <a:grpSpLocks noChangeAspect="true"/>
          </p:cNvGrpSpPr>
          <p:nvPr/>
        </p:nvGrpSpPr>
        <p:grpSpPr>
          <a:xfrm rot="0">
            <a:off x="8942953" y="33306"/>
            <a:ext cx="776919" cy="776919"/>
            <a:chOff x="0" y="0"/>
            <a:chExt cx="1035893" cy="1035893"/>
          </a:xfrm>
        </p:grpSpPr>
        <p:sp>
          <p:nvSpPr>
            <p:cNvPr name="Freeform 5" id="5" descr="A picture containing object, clock  Description automatically generated"/>
            <p:cNvSpPr/>
            <p:nvPr/>
          </p:nvSpPr>
          <p:spPr>
            <a:xfrm flipH="false" flipV="false" rot="0">
              <a:off x="0" y="0"/>
              <a:ext cx="1035939" cy="1035939"/>
            </a:xfrm>
            <a:custGeom>
              <a:avLst/>
              <a:gdLst/>
              <a:ahLst/>
              <a:cxnLst/>
              <a:rect r="r" b="b" t="t" l="l"/>
              <a:pathLst>
                <a:path h="1035939" w="1035939">
                  <a:moveTo>
                    <a:pt x="0" y="0"/>
                  </a:moveTo>
                  <a:lnTo>
                    <a:pt x="1035939" y="0"/>
                  </a:lnTo>
                  <a:lnTo>
                    <a:pt x="1035939" y="1035939"/>
                  </a:lnTo>
                  <a:lnTo>
                    <a:pt x="0" y="1035939"/>
                  </a:lnTo>
                  <a:lnTo>
                    <a:pt x="0" y="0"/>
                  </a:lnTo>
                  <a:close/>
                </a:path>
              </a:pathLst>
            </a:custGeom>
            <a:blipFill>
              <a:blip r:embed="rId2"/>
              <a:stretch>
                <a:fillRect l="0" t="0" r="4" b="4"/>
              </a:stretch>
            </a:blipFill>
          </p:spPr>
        </p:sp>
      </p:grpSp>
      <p:sp>
        <p:nvSpPr>
          <p:cNvPr name="AutoShape 6" id="6"/>
          <p:cNvSpPr/>
          <p:nvPr/>
        </p:nvSpPr>
        <p:spPr>
          <a:xfrm rot="21352">
            <a:off x="-30575" y="868629"/>
            <a:ext cx="9814749" cy="0"/>
          </a:xfrm>
          <a:prstGeom prst="line">
            <a:avLst/>
          </a:prstGeom>
          <a:ln cap="rnd" w="47625">
            <a:solidFill>
              <a:srgbClr val="1D78FF"/>
            </a:solidFill>
            <a:prstDash val="solid"/>
            <a:headEnd type="none" len="sm" w="sm"/>
            <a:tailEnd type="none" len="sm" w="sm"/>
          </a:ln>
        </p:spPr>
      </p:sp>
      <p:grpSp>
        <p:nvGrpSpPr>
          <p:cNvPr name="Group 7" id="7"/>
          <p:cNvGrpSpPr/>
          <p:nvPr/>
        </p:nvGrpSpPr>
        <p:grpSpPr>
          <a:xfrm rot="0">
            <a:off x="-33730" y="6719961"/>
            <a:ext cx="9821196" cy="595239"/>
            <a:chOff x="0" y="0"/>
            <a:chExt cx="13094928" cy="793653"/>
          </a:xfrm>
        </p:grpSpPr>
        <p:sp>
          <p:nvSpPr>
            <p:cNvPr name="Freeform 8" id="8"/>
            <p:cNvSpPr/>
            <p:nvPr/>
          </p:nvSpPr>
          <p:spPr>
            <a:xfrm flipH="false" flipV="false" rot="0">
              <a:off x="0" y="0"/>
              <a:ext cx="13094970" cy="793623"/>
            </a:xfrm>
            <a:custGeom>
              <a:avLst/>
              <a:gdLst/>
              <a:ahLst/>
              <a:cxnLst/>
              <a:rect r="r" b="b" t="t" l="l"/>
              <a:pathLst>
                <a:path h="793623" w="13094970">
                  <a:moveTo>
                    <a:pt x="0" y="0"/>
                  </a:moveTo>
                  <a:lnTo>
                    <a:pt x="13094970" y="0"/>
                  </a:lnTo>
                  <a:lnTo>
                    <a:pt x="13094970" y="793623"/>
                  </a:lnTo>
                  <a:lnTo>
                    <a:pt x="0" y="793623"/>
                  </a:lnTo>
                  <a:close/>
                </a:path>
              </a:pathLst>
            </a:custGeom>
            <a:solidFill>
              <a:srgbClr val="000000">
                <a:alpha val="65490"/>
              </a:srgbClr>
            </a:solidFill>
          </p:spPr>
        </p:sp>
        <p:sp>
          <p:nvSpPr>
            <p:cNvPr name="TextBox 9" id="9"/>
            <p:cNvSpPr txBox="true"/>
            <p:nvPr/>
          </p:nvSpPr>
          <p:spPr>
            <a:xfrm>
              <a:off x="0" y="-9525"/>
              <a:ext cx="13094928" cy="803178"/>
            </a:xfrm>
            <a:prstGeom prst="rect">
              <a:avLst/>
            </a:prstGeom>
          </p:spPr>
          <p:txBody>
            <a:bodyPr anchor="ctr" rtlCol="false" tIns="50800" lIns="50800" bIns="50800" rIns="50800"/>
            <a:lstStyle/>
            <a:p>
              <a:pPr algn="ctr">
                <a:lnSpc>
                  <a:spcPts val="1535"/>
                </a:lnSpc>
              </a:pPr>
              <a:r>
                <a:rPr lang="en-US" b="true" sz="1279" i="true">
                  <a:solidFill>
                    <a:srgbClr val="FFFFFF"/>
                  </a:solidFill>
                  <a:latin typeface="Arial Nova Bold Italics"/>
                  <a:ea typeface="Arial Nova Bold Italics"/>
                  <a:cs typeface="Arial Nova Bold Italics"/>
                  <a:sym typeface="Arial Nova Bold Italics"/>
                </a:rPr>
                <a:t>Information Security Lab (InSecLab) – Email: inseclab@uit.edu.vn</a:t>
              </a:r>
            </a:p>
            <a:p>
              <a:pPr algn="ctr">
                <a:lnSpc>
                  <a:spcPts val="1535"/>
                </a:lnSpc>
              </a:pPr>
              <a:r>
                <a:rPr lang="en-US" sz="1279">
                  <a:solidFill>
                    <a:srgbClr val="FFFFFF"/>
                  </a:solidFill>
                  <a:latin typeface="Arial Nova"/>
                  <a:ea typeface="Arial Nova"/>
                  <a:cs typeface="Arial Nova"/>
                  <a:sym typeface="Arial Nova"/>
                </a:rPr>
                <a:t>University of Information Technology (UIT), VNU-HCM</a:t>
              </a:r>
            </a:p>
          </p:txBody>
        </p:sp>
      </p:grpSp>
      <p:grpSp>
        <p:nvGrpSpPr>
          <p:cNvPr name="Group 10" id="10"/>
          <p:cNvGrpSpPr/>
          <p:nvPr/>
        </p:nvGrpSpPr>
        <p:grpSpPr>
          <a:xfrm rot="0">
            <a:off x="613026" y="6721758"/>
            <a:ext cx="599618" cy="600215"/>
            <a:chOff x="0" y="0"/>
            <a:chExt cx="799491" cy="800287"/>
          </a:xfrm>
        </p:grpSpPr>
        <p:sp>
          <p:nvSpPr>
            <p:cNvPr name="Freeform 11" id="11"/>
            <p:cNvSpPr/>
            <p:nvPr/>
          </p:nvSpPr>
          <p:spPr>
            <a:xfrm flipH="false" flipV="false" rot="0">
              <a:off x="9017" y="9017"/>
              <a:ext cx="781431" cy="782193"/>
            </a:xfrm>
            <a:custGeom>
              <a:avLst/>
              <a:gdLst/>
              <a:ahLst/>
              <a:cxnLst/>
              <a:rect r="r" b="b" t="t" l="l"/>
              <a:pathLst>
                <a:path h="782193" w="781431">
                  <a:moveTo>
                    <a:pt x="0" y="0"/>
                  </a:moveTo>
                  <a:lnTo>
                    <a:pt x="781431" y="0"/>
                  </a:lnTo>
                  <a:lnTo>
                    <a:pt x="781431" y="782193"/>
                  </a:lnTo>
                  <a:lnTo>
                    <a:pt x="0" y="782193"/>
                  </a:lnTo>
                </a:path>
              </a:pathLst>
            </a:custGeom>
            <a:solidFill>
              <a:srgbClr val="FFFFFF"/>
            </a:solidFill>
          </p:spPr>
        </p:sp>
        <p:sp>
          <p:nvSpPr>
            <p:cNvPr name="Freeform 12" id="12"/>
            <p:cNvSpPr/>
            <p:nvPr/>
          </p:nvSpPr>
          <p:spPr>
            <a:xfrm flipH="false" flipV="false" rot="0">
              <a:off x="9017" y="0"/>
              <a:ext cx="790448" cy="800227"/>
            </a:xfrm>
            <a:custGeom>
              <a:avLst/>
              <a:gdLst/>
              <a:ahLst/>
              <a:cxnLst/>
              <a:rect r="r" b="b" t="t" l="l"/>
              <a:pathLst>
                <a:path h="800227" w="790448">
                  <a:moveTo>
                    <a:pt x="0" y="0"/>
                  </a:moveTo>
                  <a:lnTo>
                    <a:pt x="781431" y="0"/>
                  </a:lnTo>
                  <a:cubicBezTo>
                    <a:pt x="786384" y="0"/>
                    <a:pt x="790448" y="4064"/>
                    <a:pt x="790448" y="9017"/>
                  </a:cubicBezTo>
                  <a:lnTo>
                    <a:pt x="790448" y="791210"/>
                  </a:lnTo>
                  <a:cubicBezTo>
                    <a:pt x="790448" y="796163"/>
                    <a:pt x="786384" y="800227"/>
                    <a:pt x="781431" y="800227"/>
                  </a:cubicBezTo>
                  <a:lnTo>
                    <a:pt x="0" y="800227"/>
                  </a:lnTo>
                  <a:lnTo>
                    <a:pt x="0" y="782193"/>
                  </a:lnTo>
                  <a:lnTo>
                    <a:pt x="781431" y="782193"/>
                  </a:lnTo>
                  <a:lnTo>
                    <a:pt x="781431" y="791210"/>
                  </a:lnTo>
                  <a:lnTo>
                    <a:pt x="772414" y="791210"/>
                  </a:lnTo>
                  <a:lnTo>
                    <a:pt x="772414" y="9017"/>
                  </a:lnTo>
                  <a:lnTo>
                    <a:pt x="781431" y="9017"/>
                  </a:lnTo>
                  <a:lnTo>
                    <a:pt x="781431" y="18034"/>
                  </a:lnTo>
                  <a:lnTo>
                    <a:pt x="0" y="18034"/>
                  </a:lnTo>
                  <a:close/>
                </a:path>
              </a:pathLst>
            </a:custGeom>
            <a:solidFill>
              <a:srgbClr val="303030"/>
            </a:solidFill>
          </p:spPr>
        </p:sp>
      </p:grpSp>
      <p:grpSp>
        <p:nvGrpSpPr>
          <p:cNvPr name="Group 13" id="13"/>
          <p:cNvGrpSpPr/>
          <p:nvPr/>
        </p:nvGrpSpPr>
        <p:grpSpPr>
          <a:xfrm rot="0">
            <a:off x="8836659" y="6730169"/>
            <a:ext cx="561872" cy="585031"/>
            <a:chOff x="0" y="0"/>
            <a:chExt cx="749163" cy="780042"/>
          </a:xfrm>
        </p:grpSpPr>
        <p:sp>
          <p:nvSpPr>
            <p:cNvPr name="Freeform 14" id="14"/>
            <p:cNvSpPr/>
            <p:nvPr/>
          </p:nvSpPr>
          <p:spPr>
            <a:xfrm flipH="false" flipV="false" rot="0">
              <a:off x="0" y="0"/>
              <a:ext cx="749173" cy="780034"/>
            </a:xfrm>
            <a:custGeom>
              <a:avLst/>
              <a:gdLst/>
              <a:ahLst/>
              <a:cxnLst/>
              <a:rect r="r" b="b" t="t" l="l"/>
              <a:pathLst>
                <a:path h="780034" w="749173">
                  <a:moveTo>
                    <a:pt x="0" y="0"/>
                  </a:moveTo>
                  <a:lnTo>
                    <a:pt x="749173" y="0"/>
                  </a:lnTo>
                  <a:lnTo>
                    <a:pt x="749173" y="780034"/>
                  </a:lnTo>
                  <a:lnTo>
                    <a:pt x="0" y="780034"/>
                  </a:lnTo>
                </a:path>
              </a:pathLst>
            </a:custGeom>
            <a:solidFill>
              <a:srgbClr val="FFFFFF"/>
            </a:solidFill>
          </p:spPr>
        </p:sp>
      </p:grpSp>
      <p:grpSp>
        <p:nvGrpSpPr>
          <p:cNvPr name="Group 15" id="15"/>
          <p:cNvGrpSpPr>
            <a:grpSpLocks noChangeAspect="true"/>
          </p:cNvGrpSpPr>
          <p:nvPr/>
        </p:nvGrpSpPr>
        <p:grpSpPr>
          <a:xfrm rot="0">
            <a:off x="8894795" y="6772281"/>
            <a:ext cx="445600" cy="504181"/>
            <a:chOff x="0" y="0"/>
            <a:chExt cx="594133" cy="672242"/>
          </a:xfrm>
        </p:grpSpPr>
        <p:sp>
          <p:nvSpPr>
            <p:cNvPr name="Freeform 16" id="16" descr="A close up of a logo  Description generated with very high confidence"/>
            <p:cNvSpPr/>
            <p:nvPr/>
          </p:nvSpPr>
          <p:spPr>
            <a:xfrm flipH="false" flipV="false" rot="0">
              <a:off x="0" y="0"/>
              <a:ext cx="594106" cy="672211"/>
            </a:xfrm>
            <a:custGeom>
              <a:avLst/>
              <a:gdLst/>
              <a:ahLst/>
              <a:cxnLst/>
              <a:rect r="r" b="b" t="t" l="l"/>
              <a:pathLst>
                <a:path h="672211" w="594106">
                  <a:moveTo>
                    <a:pt x="0" y="0"/>
                  </a:moveTo>
                  <a:lnTo>
                    <a:pt x="594106" y="0"/>
                  </a:lnTo>
                  <a:lnTo>
                    <a:pt x="594106" y="672211"/>
                  </a:lnTo>
                  <a:lnTo>
                    <a:pt x="0" y="672211"/>
                  </a:lnTo>
                  <a:lnTo>
                    <a:pt x="0" y="0"/>
                  </a:lnTo>
                  <a:close/>
                </a:path>
              </a:pathLst>
            </a:custGeom>
            <a:blipFill>
              <a:blip r:embed="rId3"/>
              <a:stretch>
                <a:fillRect l="0" t="0" r="-307705" b="-4"/>
              </a:stretch>
            </a:blipFill>
          </p:spPr>
        </p:sp>
      </p:grpSp>
      <p:grpSp>
        <p:nvGrpSpPr>
          <p:cNvPr name="Group 17" id="17"/>
          <p:cNvGrpSpPr/>
          <p:nvPr/>
        </p:nvGrpSpPr>
        <p:grpSpPr>
          <a:xfrm rot="0">
            <a:off x="181276" y="154287"/>
            <a:ext cx="8761677" cy="592582"/>
            <a:chOff x="0" y="0"/>
            <a:chExt cx="11682236" cy="790109"/>
          </a:xfrm>
        </p:grpSpPr>
        <p:sp>
          <p:nvSpPr>
            <p:cNvPr name="Freeform 18" id="18"/>
            <p:cNvSpPr/>
            <p:nvPr/>
          </p:nvSpPr>
          <p:spPr>
            <a:xfrm flipH="false" flipV="false" rot="0">
              <a:off x="0" y="0"/>
              <a:ext cx="11682236" cy="790109"/>
            </a:xfrm>
            <a:custGeom>
              <a:avLst/>
              <a:gdLst/>
              <a:ahLst/>
              <a:cxnLst/>
              <a:rect r="r" b="b" t="t" l="l"/>
              <a:pathLst>
                <a:path h="790109" w="11682236">
                  <a:moveTo>
                    <a:pt x="0" y="0"/>
                  </a:moveTo>
                  <a:lnTo>
                    <a:pt x="11682236" y="0"/>
                  </a:lnTo>
                  <a:lnTo>
                    <a:pt x="11682236" y="790109"/>
                  </a:lnTo>
                  <a:lnTo>
                    <a:pt x="0" y="790109"/>
                  </a:lnTo>
                  <a:close/>
                </a:path>
              </a:pathLst>
            </a:custGeom>
            <a:solidFill>
              <a:srgbClr val="000000">
                <a:alpha val="0"/>
              </a:srgbClr>
            </a:solidFill>
          </p:spPr>
        </p:sp>
        <p:sp>
          <p:nvSpPr>
            <p:cNvPr name="TextBox 19" id="19"/>
            <p:cNvSpPr txBox="true"/>
            <p:nvPr/>
          </p:nvSpPr>
          <p:spPr>
            <a:xfrm>
              <a:off x="0" y="-28575"/>
              <a:ext cx="11682236" cy="818684"/>
            </a:xfrm>
            <a:prstGeom prst="rect">
              <a:avLst/>
            </a:prstGeom>
          </p:spPr>
          <p:txBody>
            <a:bodyPr anchor="ctr" rtlCol="false" tIns="0" lIns="0" bIns="0" rIns="0"/>
            <a:lstStyle/>
            <a:p>
              <a:pPr algn="l">
                <a:lnSpc>
                  <a:spcPts val="3456"/>
                </a:lnSpc>
              </a:pPr>
              <a:r>
                <a:rPr lang="en-US" sz="3200" b="true">
                  <a:solidFill>
                    <a:srgbClr val="1D78FF"/>
                  </a:solidFill>
                  <a:latin typeface="Arial Bold"/>
                  <a:ea typeface="Arial Bold"/>
                  <a:cs typeface="Arial Bold"/>
                  <a:sym typeface="Arial Bold"/>
                </a:rPr>
                <a:t>1.Q</a:t>
              </a:r>
              <a:r>
                <a:rPr lang="en-US" sz="3200" b="true">
                  <a:solidFill>
                    <a:srgbClr val="1D78FF"/>
                  </a:solidFill>
                  <a:latin typeface="Arial Bold"/>
                  <a:ea typeface="Arial Bold"/>
                  <a:cs typeface="Arial Bold"/>
                  <a:sym typeface="Arial Bold"/>
                </a:rPr>
                <a:t>uy trình kiểm thử Web</a:t>
              </a:r>
            </a:p>
          </p:txBody>
        </p:sp>
      </p:grpSp>
      <p:grpSp>
        <p:nvGrpSpPr>
          <p:cNvPr name="Group 20" id="20"/>
          <p:cNvGrpSpPr/>
          <p:nvPr/>
        </p:nvGrpSpPr>
        <p:grpSpPr>
          <a:xfrm rot="0">
            <a:off x="619799" y="6733542"/>
            <a:ext cx="586071" cy="581658"/>
            <a:chOff x="0" y="0"/>
            <a:chExt cx="781429" cy="775543"/>
          </a:xfrm>
        </p:grpSpPr>
        <p:sp>
          <p:nvSpPr>
            <p:cNvPr name="Freeform 21" id="21"/>
            <p:cNvSpPr/>
            <p:nvPr/>
          </p:nvSpPr>
          <p:spPr>
            <a:xfrm flipH="false" flipV="false" rot="0">
              <a:off x="0" y="0"/>
              <a:ext cx="781429" cy="775543"/>
            </a:xfrm>
            <a:custGeom>
              <a:avLst/>
              <a:gdLst/>
              <a:ahLst/>
              <a:cxnLst/>
              <a:rect r="r" b="b" t="t" l="l"/>
              <a:pathLst>
                <a:path h="775543" w="781429">
                  <a:moveTo>
                    <a:pt x="0" y="0"/>
                  </a:moveTo>
                  <a:lnTo>
                    <a:pt x="781429" y="0"/>
                  </a:lnTo>
                  <a:lnTo>
                    <a:pt x="781429" y="775543"/>
                  </a:lnTo>
                  <a:lnTo>
                    <a:pt x="0" y="775543"/>
                  </a:lnTo>
                  <a:close/>
                </a:path>
              </a:pathLst>
            </a:custGeom>
            <a:solidFill>
              <a:srgbClr val="000000">
                <a:alpha val="0"/>
              </a:srgbClr>
            </a:solidFill>
          </p:spPr>
        </p:sp>
        <p:sp>
          <p:nvSpPr>
            <p:cNvPr name="TextBox 22" id="22"/>
            <p:cNvSpPr txBox="true"/>
            <p:nvPr/>
          </p:nvSpPr>
          <p:spPr>
            <a:xfrm>
              <a:off x="0" y="-9525"/>
              <a:ext cx="781429" cy="785068"/>
            </a:xfrm>
            <a:prstGeom prst="rect">
              <a:avLst/>
            </a:prstGeom>
          </p:spPr>
          <p:txBody>
            <a:bodyPr anchor="ctr" rtlCol="false" tIns="0" lIns="0" bIns="0" rIns="0"/>
            <a:lstStyle/>
            <a:p>
              <a:pPr algn="ctr">
                <a:lnSpc>
                  <a:spcPts val="1663"/>
                </a:lnSpc>
              </a:pPr>
              <a:r>
                <a:rPr lang="en-US" sz="1386">
                  <a:solidFill>
                    <a:srgbClr val="000000"/>
                  </a:solidFill>
                  <a:latin typeface="Roboto"/>
                  <a:ea typeface="Roboto"/>
                  <a:cs typeface="Roboto"/>
                  <a:sym typeface="Roboto"/>
                </a:rPr>
                <a:t>7</a:t>
              </a:r>
            </a:p>
          </p:txBody>
        </p:sp>
      </p:grpSp>
      <p:sp>
        <p:nvSpPr>
          <p:cNvPr name="TextBox 23" id="23"/>
          <p:cNvSpPr txBox="true"/>
          <p:nvPr/>
        </p:nvSpPr>
        <p:spPr>
          <a:xfrm rot="0">
            <a:off x="531524" y="1114644"/>
            <a:ext cx="8586070" cy="1908472"/>
          </a:xfrm>
          <a:prstGeom prst="rect">
            <a:avLst/>
          </a:prstGeom>
        </p:spPr>
        <p:txBody>
          <a:bodyPr anchor="t" rtlCol="false" tIns="0" lIns="0" bIns="0" rIns="0">
            <a:spAutoFit/>
          </a:bodyPr>
          <a:lstStyle/>
          <a:p>
            <a:pPr algn="l" marL="274455" indent="-137228" lvl="1">
              <a:lnSpc>
                <a:spcPts val="3882"/>
              </a:lnSpc>
              <a:buFont typeface="Arial"/>
              <a:buChar char="•"/>
            </a:pPr>
            <a:r>
              <a:rPr lang="en-US" b="true" sz="2133">
                <a:solidFill>
                  <a:srgbClr val="000000"/>
                </a:solidFill>
                <a:latin typeface="Roboto Bold"/>
                <a:ea typeface="Roboto Bold"/>
                <a:cs typeface="Roboto Bold"/>
                <a:sym typeface="Roboto Bold"/>
              </a:rPr>
              <a:t>Mục tiêu: </a:t>
            </a:r>
            <a:r>
              <a:rPr lang="en-US" sz="2133">
                <a:solidFill>
                  <a:srgbClr val="000000"/>
                </a:solidFill>
                <a:latin typeface="Roboto"/>
                <a:ea typeface="Roboto"/>
                <a:cs typeface="Roboto"/>
                <a:sym typeface="Roboto"/>
              </a:rPr>
              <a:t>Phát hiện lỗ hổng bảo mật trong ứng dụng web.</a:t>
            </a:r>
          </a:p>
          <a:p>
            <a:pPr algn="l" marL="274546" indent="-137273" lvl="1">
              <a:lnSpc>
                <a:spcPts val="3882"/>
              </a:lnSpc>
              <a:buFont typeface="Arial"/>
              <a:buChar char="•"/>
            </a:pPr>
            <a:r>
              <a:rPr lang="en-US" b="true" sz="2133">
                <a:solidFill>
                  <a:srgbClr val="000000"/>
                </a:solidFill>
                <a:latin typeface="Roboto Bold"/>
                <a:ea typeface="Roboto Bold"/>
                <a:cs typeface="Roboto Bold"/>
                <a:sym typeface="Roboto Bold"/>
              </a:rPr>
              <a:t>Hướng tiếp cận:</a:t>
            </a:r>
            <a:r>
              <a:rPr lang="en-US" sz="2133">
                <a:solidFill>
                  <a:srgbClr val="000000"/>
                </a:solidFill>
                <a:latin typeface="Roboto"/>
                <a:ea typeface="Roboto"/>
                <a:cs typeface="Roboto"/>
                <a:sym typeface="Roboto"/>
              </a:rPr>
              <a:t> Tích hợp kiểm thử tự động với hệ thống đa tác nhân.</a:t>
            </a:r>
          </a:p>
          <a:p>
            <a:pPr algn="l" marL="274455" indent="-137228" lvl="1">
              <a:lnSpc>
                <a:spcPts val="3882"/>
              </a:lnSpc>
              <a:buFont typeface="Arial"/>
              <a:buChar char="•"/>
            </a:pPr>
            <a:r>
              <a:rPr lang="en-US" b="true" sz="2133">
                <a:solidFill>
                  <a:srgbClr val="000000"/>
                </a:solidFill>
                <a:latin typeface="Roboto Bold"/>
                <a:ea typeface="Roboto Bold"/>
                <a:cs typeface="Roboto Bold"/>
                <a:sym typeface="Roboto Bold"/>
              </a:rPr>
              <a:t>Lỗ hổng OWASP </a:t>
            </a:r>
            <a:r>
              <a:rPr lang="en-US" b="true" sz="2133">
                <a:solidFill>
                  <a:srgbClr val="000000"/>
                </a:solidFill>
                <a:latin typeface="Roboto Bold"/>
                <a:ea typeface="Roboto Bold"/>
                <a:cs typeface="Roboto Bold"/>
                <a:sym typeface="Roboto Bold"/>
              </a:rPr>
              <a:t>tập trung:</a:t>
            </a:r>
          </a:p>
          <a:p>
            <a:pPr algn="l" marL="274455" indent="-137228" lvl="1">
              <a:lnSpc>
                <a:spcPts val="3882"/>
              </a:lnSpc>
              <a:buFont typeface="Arial"/>
              <a:buChar char="•"/>
            </a:pPr>
            <a:r>
              <a:rPr lang="en-US" sz="2133">
                <a:solidFill>
                  <a:srgbClr val="000000"/>
                </a:solidFill>
                <a:latin typeface="Roboto"/>
                <a:ea typeface="Roboto"/>
                <a:cs typeface="Roboto"/>
                <a:sym typeface="Roboto"/>
              </a:rPr>
              <a:t> Broken Access Control, SQL Injection, SSRF.</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9753600" cy="73152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210566"/>
                  </a:moveTo>
                  <a:cubicBezTo>
                    <a:pt x="0" y="94234"/>
                    <a:pt x="94234" y="0"/>
                    <a:pt x="210566" y="0"/>
                  </a:cubicBezTo>
                  <a:lnTo>
                    <a:pt x="12794235" y="0"/>
                  </a:lnTo>
                  <a:cubicBezTo>
                    <a:pt x="12910566" y="0"/>
                    <a:pt x="13004800" y="94234"/>
                    <a:pt x="13004800" y="210566"/>
                  </a:cubicBezTo>
                  <a:lnTo>
                    <a:pt x="13004800" y="9543034"/>
                  </a:lnTo>
                  <a:cubicBezTo>
                    <a:pt x="13004800" y="9659365"/>
                    <a:pt x="12910566" y="9753600"/>
                    <a:pt x="12794235" y="9753600"/>
                  </a:cubicBezTo>
                  <a:lnTo>
                    <a:pt x="210566" y="9753600"/>
                  </a:lnTo>
                  <a:cubicBezTo>
                    <a:pt x="94234" y="9753600"/>
                    <a:pt x="0" y="9659366"/>
                    <a:pt x="0" y="9543034"/>
                  </a:cubicBezTo>
                  <a:close/>
                </a:path>
              </a:pathLst>
            </a:custGeom>
            <a:solidFill>
              <a:srgbClr val="FFFFFF"/>
            </a:solidFill>
          </p:spPr>
        </p:sp>
      </p:grpSp>
      <p:grpSp>
        <p:nvGrpSpPr>
          <p:cNvPr name="Group 4" id="4"/>
          <p:cNvGrpSpPr>
            <a:grpSpLocks noChangeAspect="true"/>
          </p:cNvGrpSpPr>
          <p:nvPr/>
        </p:nvGrpSpPr>
        <p:grpSpPr>
          <a:xfrm rot="0">
            <a:off x="8942953" y="33306"/>
            <a:ext cx="776919" cy="776919"/>
            <a:chOff x="0" y="0"/>
            <a:chExt cx="1035893" cy="1035893"/>
          </a:xfrm>
        </p:grpSpPr>
        <p:sp>
          <p:nvSpPr>
            <p:cNvPr name="Freeform 5" id="5" descr="A picture containing object, clock  Description automatically generated"/>
            <p:cNvSpPr/>
            <p:nvPr/>
          </p:nvSpPr>
          <p:spPr>
            <a:xfrm flipH="false" flipV="false" rot="0">
              <a:off x="0" y="0"/>
              <a:ext cx="1035939" cy="1035939"/>
            </a:xfrm>
            <a:custGeom>
              <a:avLst/>
              <a:gdLst/>
              <a:ahLst/>
              <a:cxnLst/>
              <a:rect r="r" b="b" t="t" l="l"/>
              <a:pathLst>
                <a:path h="1035939" w="1035939">
                  <a:moveTo>
                    <a:pt x="0" y="0"/>
                  </a:moveTo>
                  <a:lnTo>
                    <a:pt x="1035939" y="0"/>
                  </a:lnTo>
                  <a:lnTo>
                    <a:pt x="1035939" y="1035939"/>
                  </a:lnTo>
                  <a:lnTo>
                    <a:pt x="0" y="1035939"/>
                  </a:lnTo>
                  <a:lnTo>
                    <a:pt x="0" y="0"/>
                  </a:lnTo>
                  <a:close/>
                </a:path>
              </a:pathLst>
            </a:custGeom>
            <a:blipFill>
              <a:blip r:embed="rId3"/>
              <a:stretch>
                <a:fillRect l="0" t="0" r="4" b="4"/>
              </a:stretch>
            </a:blipFill>
          </p:spPr>
        </p:sp>
      </p:grpSp>
      <p:sp>
        <p:nvSpPr>
          <p:cNvPr name="AutoShape 6" id="6"/>
          <p:cNvSpPr/>
          <p:nvPr/>
        </p:nvSpPr>
        <p:spPr>
          <a:xfrm rot="21352">
            <a:off x="-30575" y="868629"/>
            <a:ext cx="9814749" cy="0"/>
          </a:xfrm>
          <a:prstGeom prst="line">
            <a:avLst/>
          </a:prstGeom>
          <a:ln cap="rnd" w="47625">
            <a:solidFill>
              <a:srgbClr val="1D78FF"/>
            </a:solidFill>
            <a:prstDash val="solid"/>
            <a:headEnd type="none" len="sm" w="sm"/>
            <a:tailEnd type="none" len="sm" w="sm"/>
          </a:ln>
        </p:spPr>
      </p:sp>
      <p:grpSp>
        <p:nvGrpSpPr>
          <p:cNvPr name="Group 7" id="7"/>
          <p:cNvGrpSpPr/>
          <p:nvPr/>
        </p:nvGrpSpPr>
        <p:grpSpPr>
          <a:xfrm rot="0">
            <a:off x="-33730" y="6719961"/>
            <a:ext cx="9821196" cy="595239"/>
            <a:chOff x="0" y="0"/>
            <a:chExt cx="13094928" cy="793653"/>
          </a:xfrm>
        </p:grpSpPr>
        <p:sp>
          <p:nvSpPr>
            <p:cNvPr name="Freeform 8" id="8"/>
            <p:cNvSpPr/>
            <p:nvPr/>
          </p:nvSpPr>
          <p:spPr>
            <a:xfrm flipH="false" flipV="false" rot="0">
              <a:off x="0" y="0"/>
              <a:ext cx="13094970" cy="793623"/>
            </a:xfrm>
            <a:custGeom>
              <a:avLst/>
              <a:gdLst/>
              <a:ahLst/>
              <a:cxnLst/>
              <a:rect r="r" b="b" t="t" l="l"/>
              <a:pathLst>
                <a:path h="793623" w="13094970">
                  <a:moveTo>
                    <a:pt x="0" y="0"/>
                  </a:moveTo>
                  <a:lnTo>
                    <a:pt x="13094970" y="0"/>
                  </a:lnTo>
                  <a:lnTo>
                    <a:pt x="13094970" y="793623"/>
                  </a:lnTo>
                  <a:lnTo>
                    <a:pt x="0" y="793623"/>
                  </a:lnTo>
                  <a:close/>
                </a:path>
              </a:pathLst>
            </a:custGeom>
            <a:solidFill>
              <a:srgbClr val="000000">
                <a:alpha val="65490"/>
              </a:srgbClr>
            </a:solidFill>
          </p:spPr>
        </p:sp>
        <p:sp>
          <p:nvSpPr>
            <p:cNvPr name="TextBox 9" id="9"/>
            <p:cNvSpPr txBox="true"/>
            <p:nvPr/>
          </p:nvSpPr>
          <p:spPr>
            <a:xfrm>
              <a:off x="0" y="-9525"/>
              <a:ext cx="13094928" cy="803178"/>
            </a:xfrm>
            <a:prstGeom prst="rect">
              <a:avLst/>
            </a:prstGeom>
          </p:spPr>
          <p:txBody>
            <a:bodyPr anchor="ctr" rtlCol="false" tIns="50800" lIns="50800" bIns="50800" rIns="50800"/>
            <a:lstStyle/>
            <a:p>
              <a:pPr algn="ctr">
                <a:lnSpc>
                  <a:spcPts val="1535"/>
                </a:lnSpc>
              </a:pPr>
              <a:r>
                <a:rPr lang="en-US" b="true" sz="1279" i="true">
                  <a:solidFill>
                    <a:srgbClr val="FFFFFF"/>
                  </a:solidFill>
                  <a:latin typeface="Arial Nova Bold Italics"/>
                  <a:ea typeface="Arial Nova Bold Italics"/>
                  <a:cs typeface="Arial Nova Bold Italics"/>
                  <a:sym typeface="Arial Nova Bold Italics"/>
                </a:rPr>
                <a:t>Information Security Lab (InSecLab) – Email: inseclab@uit.edu.vn</a:t>
              </a:r>
            </a:p>
            <a:p>
              <a:pPr algn="ctr">
                <a:lnSpc>
                  <a:spcPts val="1535"/>
                </a:lnSpc>
              </a:pPr>
              <a:r>
                <a:rPr lang="en-US" sz="1279">
                  <a:solidFill>
                    <a:srgbClr val="FFFFFF"/>
                  </a:solidFill>
                  <a:latin typeface="Arial Nova"/>
                  <a:ea typeface="Arial Nova"/>
                  <a:cs typeface="Arial Nova"/>
                  <a:sym typeface="Arial Nova"/>
                </a:rPr>
                <a:t>University of Information Technology (UIT), VNU-HCM</a:t>
              </a:r>
            </a:p>
          </p:txBody>
        </p:sp>
      </p:grpSp>
      <p:grpSp>
        <p:nvGrpSpPr>
          <p:cNvPr name="Group 10" id="10"/>
          <p:cNvGrpSpPr/>
          <p:nvPr/>
        </p:nvGrpSpPr>
        <p:grpSpPr>
          <a:xfrm rot="0">
            <a:off x="613026" y="6721758"/>
            <a:ext cx="599618" cy="600215"/>
            <a:chOff x="0" y="0"/>
            <a:chExt cx="799491" cy="800287"/>
          </a:xfrm>
        </p:grpSpPr>
        <p:sp>
          <p:nvSpPr>
            <p:cNvPr name="Freeform 11" id="11"/>
            <p:cNvSpPr/>
            <p:nvPr/>
          </p:nvSpPr>
          <p:spPr>
            <a:xfrm flipH="false" flipV="false" rot="0">
              <a:off x="9017" y="9017"/>
              <a:ext cx="781431" cy="782193"/>
            </a:xfrm>
            <a:custGeom>
              <a:avLst/>
              <a:gdLst/>
              <a:ahLst/>
              <a:cxnLst/>
              <a:rect r="r" b="b" t="t" l="l"/>
              <a:pathLst>
                <a:path h="782193" w="781431">
                  <a:moveTo>
                    <a:pt x="0" y="0"/>
                  </a:moveTo>
                  <a:lnTo>
                    <a:pt x="781431" y="0"/>
                  </a:lnTo>
                  <a:lnTo>
                    <a:pt x="781431" y="782193"/>
                  </a:lnTo>
                  <a:lnTo>
                    <a:pt x="0" y="782193"/>
                  </a:lnTo>
                </a:path>
              </a:pathLst>
            </a:custGeom>
            <a:solidFill>
              <a:srgbClr val="FFFFFF"/>
            </a:solidFill>
          </p:spPr>
        </p:sp>
        <p:sp>
          <p:nvSpPr>
            <p:cNvPr name="Freeform 12" id="12"/>
            <p:cNvSpPr/>
            <p:nvPr/>
          </p:nvSpPr>
          <p:spPr>
            <a:xfrm flipH="false" flipV="false" rot="0">
              <a:off x="9017" y="0"/>
              <a:ext cx="790448" cy="800227"/>
            </a:xfrm>
            <a:custGeom>
              <a:avLst/>
              <a:gdLst/>
              <a:ahLst/>
              <a:cxnLst/>
              <a:rect r="r" b="b" t="t" l="l"/>
              <a:pathLst>
                <a:path h="800227" w="790448">
                  <a:moveTo>
                    <a:pt x="0" y="0"/>
                  </a:moveTo>
                  <a:lnTo>
                    <a:pt x="781431" y="0"/>
                  </a:lnTo>
                  <a:cubicBezTo>
                    <a:pt x="786384" y="0"/>
                    <a:pt x="790448" y="4064"/>
                    <a:pt x="790448" y="9017"/>
                  </a:cubicBezTo>
                  <a:lnTo>
                    <a:pt x="790448" y="791210"/>
                  </a:lnTo>
                  <a:cubicBezTo>
                    <a:pt x="790448" y="796163"/>
                    <a:pt x="786384" y="800227"/>
                    <a:pt x="781431" y="800227"/>
                  </a:cubicBezTo>
                  <a:lnTo>
                    <a:pt x="0" y="800227"/>
                  </a:lnTo>
                  <a:lnTo>
                    <a:pt x="0" y="782193"/>
                  </a:lnTo>
                  <a:lnTo>
                    <a:pt x="781431" y="782193"/>
                  </a:lnTo>
                  <a:lnTo>
                    <a:pt x="781431" y="791210"/>
                  </a:lnTo>
                  <a:lnTo>
                    <a:pt x="772414" y="791210"/>
                  </a:lnTo>
                  <a:lnTo>
                    <a:pt x="772414" y="9017"/>
                  </a:lnTo>
                  <a:lnTo>
                    <a:pt x="781431" y="9017"/>
                  </a:lnTo>
                  <a:lnTo>
                    <a:pt x="781431" y="18034"/>
                  </a:lnTo>
                  <a:lnTo>
                    <a:pt x="0" y="18034"/>
                  </a:lnTo>
                  <a:close/>
                </a:path>
              </a:pathLst>
            </a:custGeom>
            <a:solidFill>
              <a:srgbClr val="303030"/>
            </a:solidFill>
          </p:spPr>
        </p:sp>
      </p:grpSp>
      <p:grpSp>
        <p:nvGrpSpPr>
          <p:cNvPr name="Group 13" id="13"/>
          <p:cNvGrpSpPr/>
          <p:nvPr/>
        </p:nvGrpSpPr>
        <p:grpSpPr>
          <a:xfrm rot="0">
            <a:off x="8836659" y="6730169"/>
            <a:ext cx="561872" cy="585031"/>
            <a:chOff x="0" y="0"/>
            <a:chExt cx="749163" cy="780042"/>
          </a:xfrm>
        </p:grpSpPr>
        <p:sp>
          <p:nvSpPr>
            <p:cNvPr name="Freeform 14" id="14"/>
            <p:cNvSpPr/>
            <p:nvPr/>
          </p:nvSpPr>
          <p:spPr>
            <a:xfrm flipH="false" flipV="false" rot="0">
              <a:off x="0" y="0"/>
              <a:ext cx="749173" cy="780034"/>
            </a:xfrm>
            <a:custGeom>
              <a:avLst/>
              <a:gdLst/>
              <a:ahLst/>
              <a:cxnLst/>
              <a:rect r="r" b="b" t="t" l="l"/>
              <a:pathLst>
                <a:path h="780034" w="749173">
                  <a:moveTo>
                    <a:pt x="0" y="0"/>
                  </a:moveTo>
                  <a:lnTo>
                    <a:pt x="749173" y="0"/>
                  </a:lnTo>
                  <a:lnTo>
                    <a:pt x="749173" y="780034"/>
                  </a:lnTo>
                  <a:lnTo>
                    <a:pt x="0" y="780034"/>
                  </a:lnTo>
                </a:path>
              </a:pathLst>
            </a:custGeom>
            <a:solidFill>
              <a:srgbClr val="FFFFFF"/>
            </a:solidFill>
          </p:spPr>
        </p:sp>
      </p:grpSp>
      <p:grpSp>
        <p:nvGrpSpPr>
          <p:cNvPr name="Group 15" id="15"/>
          <p:cNvGrpSpPr>
            <a:grpSpLocks noChangeAspect="true"/>
          </p:cNvGrpSpPr>
          <p:nvPr/>
        </p:nvGrpSpPr>
        <p:grpSpPr>
          <a:xfrm rot="0">
            <a:off x="8894795" y="6772281"/>
            <a:ext cx="445600" cy="504181"/>
            <a:chOff x="0" y="0"/>
            <a:chExt cx="594133" cy="672242"/>
          </a:xfrm>
        </p:grpSpPr>
        <p:sp>
          <p:nvSpPr>
            <p:cNvPr name="Freeform 16" id="16" descr="A close up of a logo  Description generated with very high confidence"/>
            <p:cNvSpPr/>
            <p:nvPr/>
          </p:nvSpPr>
          <p:spPr>
            <a:xfrm flipH="false" flipV="false" rot="0">
              <a:off x="0" y="0"/>
              <a:ext cx="594106" cy="672211"/>
            </a:xfrm>
            <a:custGeom>
              <a:avLst/>
              <a:gdLst/>
              <a:ahLst/>
              <a:cxnLst/>
              <a:rect r="r" b="b" t="t" l="l"/>
              <a:pathLst>
                <a:path h="672211" w="594106">
                  <a:moveTo>
                    <a:pt x="0" y="0"/>
                  </a:moveTo>
                  <a:lnTo>
                    <a:pt x="594106" y="0"/>
                  </a:lnTo>
                  <a:lnTo>
                    <a:pt x="594106" y="672211"/>
                  </a:lnTo>
                  <a:lnTo>
                    <a:pt x="0" y="672211"/>
                  </a:lnTo>
                  <a:lnTo>
                    <a:pt x="0" y="0"/>
                  </a:lnTo>
                  <a:close/>
                </a:path>
              </a:pathLst>
            </a:custGeom>
            <a:blipFill>
              <a:blip r:embed="rId4"/>
              <a:stretch>
                <a:fillRect l="0" t="0" r="-307705" b="-4"/>
              </a:stretch>
            </a:blipFill>
          </p:spPr>
        </p:sp>
      </p:grpSp>
      <p:grpSp>
        <p:nvGrpSpPr>
          <p:cNvPr name="Group 17" id="17"/>
          <p:cNvGrpSpPr/>
          <p:nvPr/>
        </p:nvGrpSpPr>
        <p:grpSpPr>
          <a:xfrm rot="0">
            <a:off x="181276" y="154287"/>
            <a:ext cx="8761677" cy="592582"/>
            <a:chOff x="0" y="0"/>
            <a:chExt cx="11682236" cy="790109"/>
          </a:xfrm>
        </p:grpSpPr>
        <p:sp>
          <p:nvSpPr>
            <p:cNvPr name="Freeform 18" id="18"/>
            <p:cNvSpPr/>
            <p:nvPr/>
          </p:nvSpPr>
          <p:spPr>
            <a:xfrm flipH="false" flipV="false" rot="0">
              <a:off x="0" y="0"/>
              <a:ext cx="11682236" cy="790109"/>
            </a:xfrm>
            <a:custGeom>
              <a:avLst/>
              <a:gdLst/>
              <a:ahLst/>
              <a:cxnLst/>
              <a:rect r="r" b="b" t="t" l="l"/>
              <a:pathLst>
                <a:path h="790109" w="11682236">
                  <a:moveTo>
                    <a:pt x="0" y="0"/>
                  </a:moveTo>
                  <a:lnTo>
                    <a:pt x="11682236" y="0"/>
                  </a:lnTo>
                  <a:lnTo>
                    <a:pt x="11682236" y="790109"/>
                  </a:lnTo>
                  <a:lnTo>
                    <a:pt x="0" y="790109"/>
                  </a:lnTo>
                  <a:close/>
                </a:path>
              </a:pathLst>
            </a:custGeom>
            <a:solidFill>
              <a:srgbClr val="000000">
                <a:alpha val="0"/>
              </a:srgbClr>
            </a:solidFill>
          </p:spPr>
        </p:sp>
        <p:sp>
          <p:nvSpPr>
            <p:cNvPr name="TextBox 19" id="19"/>
            <p:cNvSpPr txBox="true"/>
            <p:nvPr/>
          </p:nvSpPr>
          <p:spPr>
            <a:xfrm>
              <a:off x="0" y="-28575"/>
              <a:ext cx="11682236" cy="818684"/>
            </a:xfrm>
            <a:prstGeom prst="rect">
              <a:avLst/>
            </a:prstGeom>
          </p:spPr>
          <p:txBody>
            <a:bodyPr anchor="ctr" rtlCol="false" tIns="0" lIns="0" bIns="0" rIns="0"/>
            <a:lstStyle/>
            <a:p>
              <a:pPr algn="l">
                <a:lnSpc>
                  <a:spcPts val="3456"/>
                </a:lnSpc>
              </a:pPr>
              <a:r>
                <a:rPr lang="en-US" sz="3200" b="true">
                  <a:solidFill>
                    <a:srgbClr val="1D78FF"/>
                  </a:solidFill>
                  <a:latin typeface="Arial Bold"/>
                  <a:ea typeface="Arial Bold"/>
                  <a:cs typeface="Arial Bold"/>
                  <a:sym typeface="Arial Bold"/>
                </a:rPr>
                <a:t>2. Cá</a:t>
              </a:r>
              <a:r>
                <a:rPr lang="en-US" sz="3200" b="true">
                  <a:solidFill>
                    <a:srgbClr val="1D78FF"/>
                  </a:solidFill>
                  <a:latin typeface="Arial Bold"/>
                  <a:ea typeface="Arial Bold"/>
                  <a:cs typeface="Arial Bold"/>
                  <a:sym typeface="Arial Bold"/>
                </a:rPr>
                <a:t>c giai đoạn kiểm thử</a:t>
              </a:r>
            </a:p>
          </p:txBody>
        </p:sp>
      </p:grpSp>
      <p:grpSp>
        <p:nvGrpSpPr>
          <p:cNvPr name="Group 20" id="20"/>
          <p:cNvGrpSpPr/>
          <p:nvPr/>
        </p:nvGrpSpPr>
        <p:grpSpPr>
          <a:xfrm rot="0">
            <a:off x="619799" y="6733542"/>
            <a:ext cx="586071" cy="581658"/>
            <a:chOff x="0" y="0"/>
            <a:chExt cx="781429" cy="775543"/>
          </a:xfrm>
        </p:grpSpPr>
        <p:sp>
          <p:nvSpPr>
            <p:cNvPr name="Freeform 21" id="21"/>
            <p:cNvSpPr/>
            <p:nvPr/>
          </p:nvSpPr>
          <p:spPr>
            <a:xfrm flipH="false" flipV="false" rot="0">
              <a:off x="0" y="0"/>
              <a:ext cx="781429" cy="775543"/>
            </a:xfrm>
            <a:custGeom>
              <a:avLst/>
              <a:gdLst/>
              <a:ahLst/>
              <a:cxnLst/>
              <a:rect r="r" b="b" t="t" l="l"/>
              <a:pathLst>
                <a:path h="775543" w="781429">
                  <a:moveTo>
                    <a:pt x="0" y="0"/>
                  </a:moveTo>
                  <a:lnTo>
                    <a:pt x="781429" y="0"/>
                  </a:lnTo>
                  <a:lnTo>
                    <a:pt x="781429" y="775543"/>
                  </a:lnTo>
                  <a:lnTo>
                    <a:pt x="0" y="775543"/>
                  </a:lnTo>
                  <a:close/>
                </a:path>
              </a:pathLst>
            </a:custGeom>
            <a:solidFill>
              <a:srgbClr val="000000">
                <a:alpha val="0"/>
              </a:srgbClr>
            </a:solidFill>
          </p:spPr>
        </p:sp>
        <p:sp>
          <p:nvSpPr>
            <p:cNvPr name="TextBox 22" id="22"/>
            <p:cNvSpPr txBox="true"/>
            <p:nvPr/>
          </p:nvSpPr>
          <p:spPr>
            <a:xfrm>
              <a:off x="0" y="-9525"/>
              <a:ext cx="781429" cy="785068"/>
            </a:xfrm>
            <a:prstGeom prst="rect">
              <a:avLst/>
            </a:prstGeom>
          </p:spPr>
          <p:txBody>
            <a:bodyPr anchor="ctr" rtlCol="false" tIns="0" lIns="0" bIns="0" rIns="0"/>
            <a:lstStyle/>
            <a:p>
              <a:pPr algn="ctr">
                <a:lnSpc>
                  <a:spcPts val="1663"/>
                </a:lnSpc>
              </a:pPr>
              <a:r>
                <a:rPr lang="en-US" sz="1386">
                  <a:solidFill>
                    <a:srgbClr val="000000"/>
                  </a:solidFill>
                  <a:latin typeface="Roboto"/>
                  <a:ea typeface="Roboto"/>
                  <a:cs typeface="Roboto"/>
                  <a:sym typeface="Roboto"/>
                </a:rPr>
                <a:t>8</a:t>
              </a:r>
            </a:p>
          </p:txBody>
        </p:sp>
      </p:grpSp>
      <p:sp>
        <p:nvSpPr>
          <p:cNvPr name="TextBox 23" id="23"/>
          <p:cNvSpPr txBox="true"/>
          <p:nvPr/>
        </p:nvSpPr>
        <p:spPr>
          <a:xfrm rot="0">
            <a:off x="711239" y="1139082"/>
            <a:ext cx="8756191" cy="3629025"/>
          </a:xfrm>
          <a:prstGeom prst="rect">
            <a:avLst/>
          </a:prstGeom>
        </p:spPr>
        <p:txBody>
          <a:bodyPr anchor="t" rtlCol="false" tIns="0" lIns="0" bIns="0" rIns="0">
            <a:spAutoFit/>
          </a:bodyPr>
          <a:lstStyle/>
          <a:p>
            <a:pPr algn="l">
              <a:lnSpc>
                <a:spcPts val="2559"/>
              </a:lnSpc>
            </a:pPr>
            <a:r>
              <a:rPr lang="en-US" sz="2133" b="true">
                <a:solidFill>
                  <a:srgbClr val="000000"/>
                </a:solidFill>
                <a:latin typeface="Calibri (MS) Bold"/>
                <a:ea typeface="Calibri (MS) Bold"/>
                <a:cs typeface="Calibri (MS) Bold"/>
                <a:sym typeface="Calibri (MS) Bold"/>
              </a:rPr>
              <a:t>Giai đoạn 1: Thu thập thông tin</a:t>
            </a:r>
          </a:p>
          <a:p>
            <a:pPr algn="l">
              <a:lnSpc>
                <a:spcPts val="3306"/>
              </a:lnSpc>
            </a:pPr>
            <a:r>
              <a:rPr lang="en-US" sz="2133" b="true">
                <a:solidFill>
                  <a:srgbClr val="000000"/>
                </a:solidFill>
                <a:latin typeface="Calibri (MS) Bold"/>
                <a:ea typeface="Calibri (MS) Bold"/>
                <a:cs typeface="Calibri (MS) Bold"/>
                <a:sym typeface="Calibri (MS) Bold"/>
              </a:rPr>
              <a:t>Mục tiêu:</a:t>
            </a:r>
          </a:p>
          <a:p>
            <a:pPr algn="l">
              <a:lnSpc>
                <a:spcPts val="3306"/>
              </a:lnSpc>
            </a:pPr>
            <a:r>
              <a:rPr lang="en-US" sz="2133">
                <a:solidFill>
                  <a:srgbClr val="000000"/>
                </a:solidFill>
                <a:latin typeface="Calibri (MS)"/>
                <a:ea typeface="Calibri (MS)"/>
                <a:cs typeface="Calibri (MS)"/>
                <a:sym typeface="Calibri (MS)"/>
              </a:rPr>
              <a:t>Hiểu rõ mục tiêu kiểm thử – về cấu trúc, công nghệ, điểm yếu tiềm ẩn.</a:t>
            </a:r>
          </a:p>
          <a:p>
            <a:pPr algn="l">
              <a:lnSpc>
                <a:spcPts val="3306"/>
              </a:lnSpc>
            </a:pPr>
            <a:r>
              <a:rPr lang="en-US" sz="2133" b="true">
                <a:solidFill>
                  <a:srgbClr val="000000"/>
                </a:solidFill>
                <a:latin typeface="Calibri (MS) Bold"/>
                <a:ea typeface="Calibri (MS) Bold"/>
                <a:cs typeface="Calibri (MS) Bold"/>
                <a:sym typeface="Calibri (MS) Bold"/>
              </a:rPr>
              <a:t>Hoạt động chính:</a:t>
            </a:r>
          </a:p>
          <a:p>
            <a:pPr algn="l" marL="274455" indent="-137228" lvl="1">
              <a:lnSpc>
                <a:spcPts val="3306"/>
              </a:lnSpc>
              <a:buFont typeface="Arial"/>
              <a:buChar char="•"/>
            </a:pPr>
            <a:r>
              <a:rPr lang="en-US" b="true" sz="2133">
                <a:solidFill>
                  <a:srgbClr val="000000"/>
                </a:solidFill>
                <a:latin typeface="Calibri (MS) Bold"/>
                <a:ea typeface="Calibri (MS) Bold"/>
                <a:cs typeface="Calibri (MS) Bold"/>
                <a:sym typeface="Calibri (MS) Bold"/>
              </a:rPr>
              <a:t>whois:</a:t>
            </a:r>
            <a:r>
              <a:rPr lang="en-US" sz="2133">
                <a:solidFill>
                  <a:srgbClr val="000000"/>
                </a:solidFill>
                <a:latin typeface="Calibri (MS)"/>
                <a:ea typeface="Calibri (MS)"/>
                <a:cs typeface="Calibri (MS)"/>
                <a:sym typeface="Calibri (MS)"/>
              </a:rPr>
              <a:t> Lấy thông tin tên miền, DNS.</a:t>
            </a:r>
          </a:p>
          <a:p>
            <a:pPr algn="l" marL="274455" indent="-137228" lvl="1">
              <a:lnSpc>
                <a:spcPts val="3306"/>
              </a:lnSpc>
              <a:buFont typeface="Arial"/>
              <a:buChar char="•"/>
            </a:pPr>
            <a:r>
              <a:rPr lang="en-US" b="true" sz="2133">
                <a:solidFill>
                  <a:srgbClr val="000000"/>
                </a:solidFill>
                <a:latin typeface="Calibri (MS) Bold"/>
                <a:ea typeface="Calibri (MS) Bold"/>
                <a:cs typeface="Calibri (MS) Bold"/>
                <a:sym typeface="Calibri (MS) Bold"/>
              </a:rPr>
              <a:t>dnsx</a:t>
            </a:r>
            <a:r>
              <a:rPr lang="en-US" sz="2133">
                <a:solidFill>
                  <a:srgbClr val="000000"/>
                </a:solidFill>
                <a:latin typeface="Calibri (MS)"/>
                <a:ea typeface="Calibri (MS)"/>
                <a:cs typeface="Calibri (MS)"/>
                <a:sym typeface="Calibri (MS)"/>
              </a:rPr>
              <a:t>: Liệt kê các bản ghi DNS &amp; subdomain.</a:t>
            </a:r>
          </a:p>
          <a:p>
            <a:pPr algn="l" marL="274455" indent="-137228" lvl="1">
              <a:lnSpc>
                <a:spcPts val="3306"/>
              </a:lnSpc>
              <a:buFont typeface="Arial"/>
              <a:buChar char="•"/>
            </a:pPr>
            <a:r>
              <a:rPr lang="en-US" b="true" sz="2133">
                <a:solidFill>
                  <a:srgbClr val="000000"/>
                </a:solidFill>
                <a:latin typeface="Calibri (MS) Bold"/>
                <a:ea typeface="Calibri (MS) Bold"/>
                <a:cs typeface="Calibri (MS) Bold"/>
                <a:sym typeface="Calibri (MS) Bold"/>
              </a:rPr>
              <a:t>whatweb</a:t>
            </a:r>
            <a:r>
              <a:rPr lang="en-US" sz="2133">
                <a:solidFill>
                  <a:srgbClr val="000000"/>
                </a:solidFill>
                <a:latin typeface="Calibri (MS)"/>
                <a:ea typeface="Calibri (MS)"/>
                <a:cs typeface="Calibri (MS)"/>
                <a:sym typeface="Calibri (MS)"/>
              </a:rPr>
              <a:t>: Xác định CMS, framework, công nghệ.</a:t>
            </a:r>
          </a:p>
          <a:p>
            <a:pPr algn="l" marL="274455" indent="-137228" lvl="1">
              <a:lnSpc>
                <a:spcPts val="3306"/>
              </a:lnSpc>
              <a:buFont typeface="Arial"/>
              <a:buChar char="•"/>
            </a:pPr>
            <a:r>
              <a:rPr lang="en-US" b="true" sz="2133">
                <a:solidFill>
                  <a:srgbClr val="000000"/>
                </a:solidFill>
                <a:latin typeface="Calibri (MS) Bold"/>
                <a:ea typeface="Calibri (MS) Bold"/>
                <a:cs typeface="Calibri (MS) Bold"/>
                <a:sym typeface="Calibri (MS) Bold"/>
              </a:rPr>
              <a:t>sslscan</a:t>
            </a:r>
            <a:r>
              <a:rPr lang="en-US" sz="2133">
                <a:solidFill>
                  <a:srgbClr val="000000"/>
                </a:solidFill>
                <a:latin typeface="Calibri (MS)"/>
                <a:ea typeface="Calibri (MS)"/>
                <a:cs typeface="Calibri (MS)"/>
                <a:sym typeface="Calibri (MS)"/>
              </a:rPr>
              <a:t>: Kiểm tra cấu hình SSL/TLS.</a:t>
            </a:r>
          </a:p>
          <a:p>
            <a:pPr algn="l">
              <a:lnSpc>
                <a:spcPts val="255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9753600" cy="7315200"/>
            <a:chOff x="0" y="0"/>
            <a:chExt cx="13004800" cy="9753600"/>
          </a:xfrm>
        </p:grpSpPr>
        <p:sp>
          <p:nvSpPr>
            <p:cNvPr name="Freeform 3" id="3"/>
            <p:cNvSpPr/>
            <p:nvPr/>
          </p:nvSpPr>
          <p:spPr>
            <a:xfrm flipH="false" flipV="false" rot="0">
              <a:off x="0" y="0"/>
              <a:ext cx="13004800" cy="9753600"/>
            </a:xfrm>
            <a:custGeom>
              <a:avLst/>
              <a:gdLst/>
              <a:ahLst/>
              <a:cxnLst/>
              <a:rect r="r" b="b" t="t" l="l"/>
              <a:pathLst>
                <a:path h="9753600" w="13004800">
                  <a:moveTo>
                    <a:pt x="0" y="210566"/>
                  </a:moveTo>
                  <a:cubicBezTo>
                    <a:pt x="0" y="94234"/>
                    <a:pt x="94234" y="0"/>
                    <a:pt x="210566" y="0"/>
                  </a:cubicBezTo>
                  <a:lnTo>
                    <a:pt x="12794235" y="0"/>
                  </a:lnTo>
                  <a:cubicBezTo>
                    <a:pt x="12910566" y="0"/>
                    <a:pt x="13004800" y="94234"/>
                    <a:pt x="13004800" y="210566"/>
                  </a:cubicBezTo>
                  <a:lnTo>
                    <a:pt x="13004800" y="9543034"/>
                  </a:lnTo>
                  <a:cubicBezTo>
                    <a:pt x="13004800" y="9659365"/>
                    <a:pt x="12910566" y="9753600"/>
                    <a:pt x="12794235" y="9753600"/>
                  </a:cubicBezTo>
                  <a:lnTo>
                    <a:pt x="210566" y="9753600"/>
                  </a:lnTo>
                  <a:cubicBezTo>
                    <a:pt x="94234" y="9753600"/>
                    <a:pt x="0" y="9659366"/>
                    <a:pt x="0" y="9543034"/>
                  </a:cubicBezTo>
                  <a:close/>
                </a:path>
              </a:pathLst>
            </a:custGeom>
            <a:solidFill>
              <a:srgbClr val="FFFFFF"/>
            </a:solidFill>
          </p:spPr>
        </p:sp>
      </p:grpSp>
      <p:grpSp>
        <p:nvGrpSpPr>
          <p:cNvPr name="Group 4" id="4"/>
          <p:cNvGrpSpPr>
            <a:grpSpLocks noChangeAspect="true"/>
          </p:cNvGrpSpPr>
          <p:nvPr/>
        </p:nvGrpSpPr>
        <p:grpSpPr>
          <a:xfrm rot="0">
            <a:off x="8942953" y="33306"/>
            <a:ext cx="776919" cy="776919"/>
            <a:chOff x="0" y="0"/>
            <a:chExt cx="1035893" cy="1035893"/>
          </a:xfrm>
        </p:grpSpPr>
        <p:sp>
          <p:nvSpPr>
            <p:cNvPr name="Freeform 5" id="5" descr="A picture containing object, clock  Description automatically generated"/>
            <p:cNvSpPr/>
            <p:nvPr/>
          </p:nvSpPr>
          <p:spPr>
            <a:xfrm flipH="false" flipV="false" rot="0">
              <a:off x="0" y="0"/>
              <a:ext cx="1035939" cy="1035939"/>
            </a:xfrm>
            <a:custGeom>
              <a:avLst/>
              <a:gdLst/>
              <a:ahLst/>
              <a:cxnLst/>
              <a:rect r="r" b="b" t="t" l="l"/>
              <a:pathLst>
                <a:path h="1035939" w="1035939">
                  <a:moveTo>
                    <a:pt x="0" y="0"/>
                  </a:moveTo>
                  <a:lnTo>
                    <a:pt x="1035939" y="0"/>
                  </a:lnTo>
                  <a:lnTo>
                    <a:pt x="1035939" y="1035939"/>
                  </a:lnTo>
                  <a:lnTo>
                    <a:pt x="0" y="1035939"/>
                  </a:lnTo>
                  <a:lnTo>
                    <a:pt x="0" y="0"/>
                  </a:lnTo>
                  <a:close/>
                </a:path>
              </a:pathLst>
            </a:custGeom>
            <a:blipFill>
              <a:blip r:embed="rId3"/>
              <a:stretch>
                <a:fillRect l="0" t="0" r="4" b="4"/>
              </a:stretch>
            </a:blipFill>
          </p:spPr>
        </p:sp>
      </p:grpSp>
      <p:sp>
        <p:nvSpPr>
          <p:cNvPr name="AutoShape 6" id="6"/>
          <p:cNvSpPr/>
          <p:nvPr/>
        </p:nvSpPr>
        <p:spPr>
          <a:xfrm rot="21352">
            <a:off x="-30575" y="868629"/>
            <a:ext cx="9814749" cy="0"/>
          </a:xfrm>
          <a:prstGeom prst="line">
            <a:avLst/>
          </a:prstGeom>
          <a:ln cap="rnd" w="47625">
            <a:solidFill>
              <a:srgbClr val="1D78FF"/>
            </a:solidFill>
            <a:prstDash val="solid"/>
            <a:headEnd type="none" len="sm" w="sm"/>
            <a:tailEnd type="none" len="sm" w="sm"/>
          </a:ln>
        </p:spPr>
      </p:sp>
      <p:grpSp>
        <p:nvGrpSpPr>
          <p:cNvPr name="Group 7" id="7"/>
          <p:cNvGrpSpPr/>
          <p:nvPr/>
        </p:nvGrpSpPr>
        <p:grpSpPr>
          <a:xfrm rot="0">
            <a:off x="-33730" y="6719961"/>
            <a:ext cx="9821196" cy="595239"/>
            <a:chOff x="0" y="0"/>
            <a:chExt cx="13094928" cy="793653"/>
          </a:xfrm>
        </p:grpSpPr>
        <p:sp>
          <p:nvSpPr>
            <p:cNvPr name="Freeform 8" id="8"/>
            <p:cNvSpPr/>
            <p:nvPr/>
          </p:nvSpPr>
          <p:spPr>
            <a:xfrm flipH="false" flipV="false" rot="0">
              <a:off x="0" y="0"/>
              <a:ext cx="13094970" cy="793623"/>
            </a:xfrm>
            <a:custGeom>
              <a:avLst/>
              <a:gdLst/>
              <a:ahLst/>
              <a:cxnLst/>
              <a:rect r="r" b="b" t="t" l="l"/>
              <a:pathLst>
                <a:path h="793623" w="13094970">
                  <a:moveTo>
                    <a:pt x="0" y="0"/>
                  </a:moveTo>
                  <a:lnTo>
                    <a:pt x="13094970" y="0"/>
                  </a:lnTo>
                  <a:lnTo>
                    <a:pt x="13094970" y="793623"/>
                  </a:lnTo>
                  <a:lnTo>
                    <a:pt x="0" y="793623"/>
                  </a:lnTo>
                  <a:close/>
                </a:path>
              </a:pathLst>
            </a:custGeom>
            <a:solidFill>
              <a:srgbClr val="000000">
                <a:alpha val="65490"/>
              </a:srgbClr>
            </a:solidFill>
          </p:spPr>
        </p:sp>
        <p:sp>
          <p:nvSpPr>
            <p:cNvPr name="TextBox 9" id="9"/>
            <p:cNvSpPr txBox="true"/>
            <p:nvPr/>
          </p:nvSpPr>
          <p:spPr>
            <a:xfrm>
              <a:off x="0" y="-9525"/>
              <a:ext cx="13094928" cy="803178"/>
            </a:xfrm>
            <a:prstGeom prst="rect">
              <a:avLst/>
            </a:prstGeom>
          </p:spPr>
          <p:txBody>
            <a:bodyPr anchor="ctr" rtlCol="false" tIns="50800" lIns="50800" bIns="50800" rIns="50800"/>
            <a:lstStyle/>
            <a:p>
              <a:pPr algn="ctr">
                <a:lnSpc>
                  <a:spcPts val="1535"/>
                </a:lnSpc>
              </a:pPr>
              <a:r>
                <a:rPr lang="en-US" b="true" sz="1279" i="true">
                  <a:solidFill>
                    <a:srgbClr val="FFFFFF"/>
                  </a:solidFill>
                  <a:latin typeface="Arial Nova Bold Italics"/>
                  <a:ea typeface="Arial Nova Bold Italics"/>
                  <a:cs typeface="Arial Nova Bold Italics"/>
                  <a:sym typeface="Arial Nova Bold Italics"/>
                </a:rPr>
                <a:t>Information Security Lab (InSecLab) – Email: inseclab@uit.edu.vn</a:t>
              </a:r>
            </a:p>
            <a:p>
              <a:pPr algn="ctr">
                <a:lnSpc>
                  <a:spcPts val="1535"/>
                </a:lnSpc>
              </a:pPr>
              <a:r>
                <a:rPr lang="en-US" sz="1279">
                  <a:solidFill>
                    <a:srgbClr val="FFFFFF"/>
                  </a:solidFill>
                  <a:latin typeface="Arial Nova"/>
                  <a:ea typeface="Arial Nova"/>
                  <a:cs typeface="Arial Nova"/>
                  <a:sym typeface="Arial Nova"/>
                </a:rPr>
                <a:t>University of Information Technology (UIT), VNU-HCM</a:t>
              </a:r>
            </a:p>
          </p:txBody>
        </p:sp>
      </p:grpSp>
      <p:grpSp>
        <p:nvGrpSpPr>
          <p:cNvPr name="Group 10" id="10"/>
          <p:cNvGrpSpPr/>
          <p:nvPr/>
        </p:nvGrpSpPr>
        <p:grpSpPr>
          <a:xfrm rot="0">
            <a:off x="613026" y="6721758"/>
            <a:ext cx="599618" cy="600215"/>
            <a:chOff x="0" y="0"/>
            <a:chExt cx="799491" cy="800287"/>
          </a:xfrm>
        </p:grpSpPr>
        <p:sp>
          <p:nvSpPr>
            <p:cNvPr name="Freeform 11" id="11"/>
            <p:cNvSpPr/>
            <p:nvPr/>
          </p:nvSpPr>
          <p:spPr>
            <a:xfrm flipH="false" flipV="false" rot="0">
              <a:off x="9017" y="9017"/>
              <a:ext cx="781431" cy="782193"/>
            </a:xfrm>
            <a:custGeom>
              <a:avLst/>
              <a:gdLst/>
              <a:ahLst/>
              <a:cxnLst/>
              <a:rect r="r" b="b" t="t" l="l"/>
              <a:pathLst>
                <a:path h="782193" w="781431">
                  <a:moveTo>
                    <a:pt x="0" y="0"/>
                  </a:moveTo>
                  <a:lnTo>
                    <a:pt x="781431" y="0"/>
                  </a:lnTo>
                  <a:lnTo>
                    <a:pt x="781431" y="782193"/>
                  </a:lnTo>
                  <a:lnTo>
                    <a:pt x="0" y="782193"/>
                  </a:lnTo>
                </a:path>
              </a:pathLst>
            </a:custGeom>
            <a:solidFill>
              <a:srgbClr val="FFFFFF"/>
            </a:solidFill>
          </p:spPr>
        </p:sp>
        <p:sp>
          <p:nvSpPr>
            <p:cNvPr name="Freeform 12" id="12"/>
            <p:cNvSpPr/>
            <p:nvPr/>
          </p:nvSpPr>
          <p:spPr>
            <a:xfrm flipH="false" flipV="false" rot="0">
              <a:off x="9017" y="0"/>
              <a:ext cx="790448" cy="800227"/>
            </a:xfrm>
            <a:custGeom>
              <a:avLst/>
              <a:gdLst/>
              <a:ahLst/>
              <a:cxnLst/>
              <a:rect r="r" b="b" t="t" l="l"/>
              <a:pathLst>
                <a:path h="800227" w="790448">
                  <a:moveTo>
                    <a:pt x="0" y="0"/>
                  </a:moveTo>
                  <a:lnTo>
                    <a:pt x="781431" y="0"/>
                  </a:lnTo>
                  <a:cubicBezTo>
                    <a:pt x="786384" y="0"/>
                    <a:pt x="790448" y="4064"/>
                    <a:pt x="790448" y="9017"/>
                  </a:cubicBezTo>
                  <a:lnTo>
                    <a:pt x="790448" y="791210"/>
                  </a:lnTo>
                  <a:cubicBezTo>
                    <a:pt x="790448" y="796163"/>
                    <a:pt x="786384" y="800227"/>
                    <a:pt x="781431" y="800227"/>
                  </a:cubicBezTo>
                  <a:lnTo>
                    <a:pt x="0" y="800227"/>
                  </a:lnTo>
                  <a:lnTo>
                    <a:pt x="0" y="782193"/>
                  </a:lnTo>
                  <a:lnTo>
                    <a:pt x="781431" y="782193"/>
                  </a:lnTo>
                  <a:lnTo>
                    <a:pt x="781431" y="791210"/>
                  </a:lnTo>
                  <a:lnTo>
                    <a:pt x="772414" y="791210"/>
                  </a:lnTo>
                  <a:lnTo>
                    <a:pt x="772414" y="9017"/>
                  </a:lnTo>
                  <a:lnTo>
                    <a:pt x="781431" y="9017"/>
                  </a:lnTo>
                  <a:lnTo>
                    <a:pt x="781431" y="18034"/>
                  </a:lnTo>
                  <a:lnTo>
                    <a:pt x="0" y="18034"/>
                  </a:lnTo>
                  <a:close/>
                </a:path>
              </a:pathLst>
            </a:custGeom>
            <a:solidFill>
              <a:srgbClr val="303030"/>
            </a:solidFill>
          </p:spPr>
        </p:sp>
      </p:grpSp>
      <p:grpSp>
        <p:nvGrpSpPr>
          <p:cNvPr name="Group 13" id="13"/>
          <p:cNvGrpSpPr/>
          <p:nvPr/>
        </p:nvGrpSpPr>
        <p:grpSpPr>
          <a:xfrm rot="0">
            <a:off x="8836659" y="6730169"/>
            <a:ext cx="561872" cy="585031"/>
            <a:chOff x="0" y="0"/>
            <a:chExt cx="749163" cy="780042"/>
          </a:xfrm>
        </p:grpSpPr>
        <p:sp>
          <p:nvSpPr>
            <p:cNvPr name="Freeform 14" id="14"/>
            <p:cNvSpPr/>
            <p:nvPr/>
          </p:nvSpPr>
          <p:spPr>
            <a:xfrm flipH="false" flipV="false" rot="0">
              <a:off x="0" y="0"/>
              <a:ext cx="749173" cy="780034"/>
            </a:xfrm>
            <a:custGeom>
              <a:avLst/>
              <a:gdLst/>
              <a:ahLst/>
              <a:cxnLst/>
              <a:rect r="r" b="b" t="t" l="l"/>
              <a:pathLst>
                <a:path h="780034" w="749173">
                  <a:moveTo>
                    <a:pt x="0" y="0"/>
                  </a:moveTo>
                  <a:lnTo>
                    <a:pt x="749173" y="0"/>
                  </a:lnTo>
                  <a:lnTo>
                    <a:pt x="749173" y="780034"/>
                  </a:lnTo>
                  <a:lnTo>
                    <a:pt x="0" y="780034"/>
                  </a:lnTo>
                </a:path>
              </a:pathLst>
            </a:custGeom>
            <a:solidFill>
              <a:srgbClr val="FFFFFF"/>
            </a:solidFill>
          </p:spPr>
        </p:sp>
      </p:grpSp>
      <p:grpSp>
        <p:nvGrpSpPr>
          <p:cNvPr name="Group 15" id="15"/>
          <p:cNvGrpSpPr>
            <a:grpSpLocks noChangeAspect="true"/>
          </p:cNvGrpSpPr>
          <p:nvPr/>
        </p:nvGrpSpPr>
        <p:grpSpPr>
          <a:xfrm rot="0">
            <a:off x="8894795" y="6772281"/>
            <a:ext cx="445600" cy="504181"/>
            <a:chOff x="0" y="0"/>
            <a:chExt cx="594133" cy="672242"/>
          </a:xfrm>
        </p:grpSpPr>
        <p:sp>
          <p:nvSpPr>
            <p:cNvPr name="Freeform 16" id="16" descr="A close up of a logo  Description generated with very high confidence"/>
            <p:cNvSpPr/>
            <p:nvPr/>
          </p:nvSpPr>
          <p:spPr>
            <a:xfrm flipH="false" flipV="false" rot="0">
              <a:off x="0" y="0"/>
              <a:ext cx="594106" cy="672211"/>
            </a:xfrm>
            <a:custGeom>
              <a:avLst/>
              <a:gdLst/>
              <a:ahLst/>
              <a:cxnLst/>
              <a:rect r="r" b="b" t="t" l="l"/>
              <a:pathLst>
                <a:path h="672211" w="594106">
                  <a:moveTo>
                    <a:pt x="0" y="0"/>
                  </a:moveTo>
                  <a:lnTo>
                    <a:pt x="594106" y="0"/>
                  </a:lnTo>
                  <a:lnTo>
                    <a:pt x="594106" y="672211"/>
                  </a:lnTo>
                  <a:lnTo>
                    <a:pt x="0" y="672211"/>
                  </a:lnTo>
                  <a:lnTo>
                    <a:pt x="0" y="0"/>
                  </a:lnTo>
                  <a:close/>
                </a:path>
              </a:pathLst>
            </a:custGeom>
            <a:blipFill>
              <a:blip r:embed="rId4"/>
              <a:stretch>
                <a:fillRect l="0" t="0" r="-307705" b="-4"/>
              </a:stretch>
            </a:blipFill>
          </p:spPr>
        </p:sp>
      </p:grpSp>
      <p:grpSp>
        <p:nvGrpSpPr>
          <p:cNvPr name="Group 17" id="17"/>
          <p:cNvGrpSpPr/>
          <p:nvPr/>
        </p:nvGrpSpPr>
        <p:grpSpPr>
          <a:xfrm rot="0">
            <a:off x="181276" y="154287"/>
            <a:ext cx="8761677" cy="592582"/>
            <a:chOff x="0" y="0"/>
            <a:chExt cx="11682236" cy="790109"/>
          </a:xfrm>
        </p:grpSpPr>
        <p:sp>
          <p:nvSpPr>
            <p:cNvPr name="Freeform 18" id="18"/>
            <p:cNvSpPr/>
            <p:nvPr/>
          </p:nvSpPr>
          <p:spPr>
            <a:xfrm flipH="false" flipV="false" rot="0">
              <a:off x="0" y="0"/>
              <a:ext cx="11682236" cy="790109"/>
            </a:xfrm>
            <a:custGeom>
              <a:avLst/>
              <a:gdLst/>
              <a:ahLst/>
              <a:cxnLst/>
              <a:rect r="r" b="b" t="t" l="l"/>
              <a:pathLst>
                <a:path h="790109" w="11682236">
                  <a:moveTo>
                    <a:pt x="0" y="0"/>
                  </a:moveTo>
                  <a:lnTo>
                    <a:pt x="11682236" y="0"/>
                  </a:lnTo>
                  <a:lnTo>
                    <a:pt x="11682236" y="790109"/>
                  </a:lnTo>
                  <a:lnTo>
                    <a:pt x="0" y="790109"/>
                  </a:lnTo>
                  <a:close/>
                </a:path>
              </a:pathLst>
            </a:custGeom>
            <a:solidFill>
              <a:srgbClr val="000000">
                <a:alpha val="0"/>
              </a:srgbClr>
            </a:solidFill>
          </p:spPr>
        </p:sp>
        <p:sp>
          <p:nvSpPr>
            <p:cNvPr name="TextBox 19" id="19"/>
            <p:cNvSpPr txBox="true"/>
            <p:nvPr/>
          </p:nvSpPr>
          <p:spPr>
            <a:xfrm>
              <a:off x="0" y="-28575"/>
              <a:ext cx="11682236" cy="818684"/>
            </a:xfrm>
            <a:prstGeom prst="rect">
              <a:avLst/>
            </a:prstGeom>
          </p:spPr>
          <p:txBody>
            <a:bodyPr anchor="ctr" rtlCol="false" tIns="0" lIns="0" bIns="0" rIns="0"/>
            <a:lstStyle/>
            <a:p>
              <a:pPr algn="l">
                <a:lnSpc>
                  <a:spcPts val="3456"/>
                </a:lnSpc>
              </a:pPr>
              <a:r>
                <a:rPr lang="en-US" sz="3200" b="true">
                  <a:solidFill>
                    <a:srgbClr val="1D78FF"/>
                  </a:solidFill>
                  <a:latin typeface="Arial Bold"/>
                  <a:ea typeface="Arial Bold"/>
                  <a:cs typeface="Arial Bold"/>
                  <a:sym typeface="Arial Bold"/>
                </a:rPr>
                <a:t>2. Cá</a:t>
              </a:r>
              <a:r>
                <a:rPr lang="en-US" sz="3200" b="true">
                  <a:solidFill>
                    <a:srgbClr val="1D78FF"/>
                  </a:solidFill>
                  <a:latin typeface="Arial Bold"/>
                  <a:ea typeface="Arial Bold"/>
                  <a:cs typeface="Arial Bold"/>
                  <a:sym typeface="Arial Bold"/>
                </a:rPr>
                <a:t>c giai đoạn kiểm thử</a:t>
              </a:r>
            </a:p>
          </p:txBody>
        </p:sp>
      </p:grpSp>
      <p:grpSp>
        <p:nvGrpSpPr>
          <p:cNvPr name="Group 20" id="20"/>
          <p:cNvGrpSpPr/>
          <p:nvPr/>
        </p:nvGrpSpPr>
        <p:grpSpPr>
          <a:xfrm rot="0">
            <a:off x="619799" y="6733542"/>
            <a:ext cx="586071" cy="581658"/>
            <a:chOff x="0" y="0"/>
            <a:chExt cx="781429" cy="775543"/>
          </a:xfrm>
        </p:grpSpPr>
        <p:sp>
          <p:nvSpPr>
            <p:cNvPr name="Freeform 21" id="21"/>
            <p:cNvSpPr/>
            <p:nvPr/>
          </p:nvSpPr>
          <p:spPr>
            <a:xfrm flipH="false" flipV="false" rot="0">
              <a:off x="0" y="0"/>
              <a:ext cx="781429" cy="775543"/>
            </a:xfrm>
            <a:custGeom>
              <a:avLst/>
              <a:gdLst/>
              <a:ahLst/>
              <a:cxnLst/>
              <a:rect r="r" b="b" t="t" l="l"/>
              <a:pathLst>
                <a:path h="775543" w="781429">
                  <a:moveTo>
                    <a:pt x="0" y="0"/>
                  </a:moveTo>
                  <a:lnTo>
                    <a:pt x="781429" y="0"/>
                  </a:lnTo>
                  <a:lnTo>
                    <a:pt x="781429" y="775543"/>
                  </a:lnTo>
                  <a:lnTo>
                    <a:pt x="0" y="775543"/>
                  </a:lnTo>
                  <a:close/>
                </a:path>
              </a:pathLst>
            </a:custGeom>
            <a:solidFill>
              <a:srgbClr val="000000">
                <a:alpha val="0"/>
              </a:srgbClr>
            </a:solidFill>
          </p:spPr>
        </p:sp>
        <p:sp>
          <p:nvSpPr>
            <p:cNvPr name="TextBox 22" id="22"/>
            <p:cNvSpPr txBox="true"/>
            <p:nvPr/>
          </p:nvSpPr>
          <p:spPr>
            <a:xfrm>
              <a:off x="0" y="-9525"/>
              <a:ext cx="781429" cy="785068"/>
            </a:xfrm>
            <a:prstGeom prst="rect">
              <a:avLst/>
            </a:prstGeom>
          </p:spPr>
          <p:txBody>
            <a:bodyPr anchor="ctr" rtlCol="false" tIns="0" lIns="0" bIns="0" rIns="0"/>
            <a:lstStyle/>
            <a:p>
              <a:pPr algn="ctr">
                <a:lnSpc>
                  <a:spcPts val="1663"/>
                </a:lnSpc>
              </a:pPr>
              <a:r>
                <a:rPr lang="en-US" sz="1386">
                  <a:solidFill>
                    <a:srgbClr val="000000"/>
                  </a:solidFill>
                  <a:latin typeface="Roboto"/>
                  <a:ea typeface="Roboto"/>
                  <a:cs typeface="Roboto"/>
                  <a:sym typeface="Roboto"/>
                </a:rPr>
                <a:t>9</a:t>
              </a:r>
            </a:p>
          </p:txBody>
        </p:sp>
      </p:grpSp>
      <p:sp>
        <p:nvSpPr>
          <p:cNvPr name="TextBox 23" id="23"/>
          <p:cNvSpPr txBox="true"/>
          <p:nvPr/>
        </p:nvSpPr>
        <p:spPr>
          <a:xfrm rot="0">
            <a:off x="426887" y="927683"/>
            <a:ext cx="8899827" cy="3444164"/>
          </a:xfrm>
          <a:prstGeom prst="rect">
            <a:avLst/>
          </a:prstGeom>
        </p:spPr>
        <p:txBody>
          <a:bodyPr anchor="t" rtlCol="false" tIns="0" lIns="0" bIns="0" rIns="0">
            <a:spAutoFit/>
          </a:bodyPr>
          <a:lstStyle/>
          <a:p>
            <a:pPr algn="l">
              <a:lnSpc>
                <a:spcPts val="3382"/>
              </a:lnSpc>
            </a:pPr>
            <a:r>
              <a:rPr lang="en-US" sz="2168" b="true">
                <a:solidFill>
                  <a:srgbClr val="000000"/>
                </a:solidFill>
                <a:latin typeface="Calibri (MS) Bold"/>
                <a:ea typeface="Calibri (MS) Bold"/>
                <a:cs typeface="Calibri (MS) Bold"/>
                <a:sym typeface="Calibri (MS) Bold"/>
              </a:rPr>
              <a:t>Giai đoạn 2: Quét và liệt kê</a:t>
            </a:r>
          </a:p>
          <a:p>
            <a:pPr algn="l">
              <a:lnSpc>
                <a:spcPts val="3382"/>
              </a:lnSpc>
            </a:pPr>
            <a:r>
              <a:rPr lang="en-US" sz="2168" b="true">
                <a:solidFill>
                  <a:srgbClr val="000000"/>
                </a:solidFill>
                <a:latin typeface="Calibri (MS) Bold"/>
                <a:ea typeface="Calibri (MS) Bold"/>
                <a:cs typeface="Calibri (MS) Bold"/>
                <a:sym typeface="Calibri (MS) Bold"/>
              </a:rPr>
              <a:t>Mục tiêu:</a:t>
            </a:r>
          </a:p>
          <a:p>
            <a:pPr algn="l">
              <a:lnSpc>
                <a:spcPts val="3382"/>
              </a:lnSpc>
            </a:pPr>
            <a:r>
              <a:rPr lang="en-US" sz="2168">
                <a:solidFill>
                  <a:srgbClr val="000000"/>
                </a:solidFill>
                <a:latin typeface="Calibri (MS)"/>
                <a:ea typeface="Calibri (MS)"/>
                <a:cs typeface="Calibri (MS)"/>
                <a:sym typeface="Calibri (MS)"/>
              </a:rPr>
              <a:t>Tìm các điểm truy cập và lỗ hổng bảo mật phổ biến.</a:t>
            </a:r>
          </a:p>
          <a:p>
            <a:pPr algn="l">
              <a:lnSpc>
                <a:spcPts val="3382"/>
              </a:lnSpc>
            </a:pPr>
            <a:r>
              <a:rPr lang="en-US" sz="2168" b="true">
                <a:solidFill>
                  <a:srgbClr val="000000"/>
                </a:solidFill>
                <a:latin typeface="Calibri (MS) Bold"/>
                <a:ea typeface="Calibri (MS) Bold"/>
                <a:cs typeface="Calibri (MS) Bold"/>
                <a:sym typeface="Calibri (MS) Bold"/>
              </a:rPr>
              <a:t>Hoạt động chính:</a:t>
            </a:r>
          </a:p>
          <a:p>
            <a:pPr algn="l" marL="468141" indent="-234071" lvl="1">
              <a:lnSpc>
                <a:spcPts val="3382"/>
              </a:lnSpc>
              <a:buFont typeface="Arial"/>
              <a:buChar char="•"/>
            </a:pPr>
            <a:r>
              <a:rPr lang="en-US" b="true" sz="2168">
                <a:solidFill>
                  <a:srgbClr val="000000"/>
                </a:solidFill>
                <a:latin typeface="Calibri (MS) Bold"/>
                <a:ea typeface="Calibri (MS) Bold"/>
                <a:cs typeface="Calibri (MS) Bold"/>
                <a:sym typeface="Calibri (MS) Bold"/>
              </a:rPr>
              <a:t>nuclei</a:t>
            </a:r>
            <a:r>
              <a:rPr lang="en-US" sz="2168">
                <a:solidFill>
                  <a:srgbClr val="000000"/>
                </a:solidFill>
                <a:latin typeface="Calibri (MS)"/>
                <a:ea typeface="Calibri (MS)"/>
                <a:cs typeface="Calibri (MS)"/>
                <a:sym typeface="Calibri (MS)"/>
              </a:rPr>
              <a:t>: Tự động quét lỗ hổng theo mẫu (SQLi, SSRF...).</a:t>
            </a:r>
          </a:p>
          <a:p>
            <a:pPr algn="l" marL="468141" indent="-234071" lvl="1">
              <a:lnSpc>
                <a:spcPts val="3382"/>
              </a:lnSpc>
              <a:buFont typeface="Arial"/>
              <a:buChar char="•"/>
            </a:pPr>
            <a:r>
              <a:rPr lang="en-US" b="true" sz="2168">
                <a:solidFill>
                  <a:srgbClr val="000000"/>
                </a:solidFill>
                <a:latin typeface="Calibri (MS) Bold"/>
                <a:ea typeface="Calibri (MS) Bold"/>
                <a:cs typeface="Calibri (MS) Bold"/>
                <a:sym typeface="Calibri (MS) Bold"/>
              </a:rPr>
              <a:t>dirsearch</a:t>
            </a:r>
            <a:r>
              <a:rPr lang="en-US" sz="2168">
                <a:solidFill>
                  <a:srgbClr val="000000"/>
                </a:solidFill>
                <a:latin typeface="Calibri (MS)"/>
                <a:ea typeface="Calibri (MS)"/>
                <a:cs typeface="Calibri (MS)"/>
                <a:sym typeface="Calibri (MS)"/>
              </a:rPr>
              <a:t>: Liệt kê thư mục/tệp ẩn trên web server.</a:t>
            </a:r>
          </a:p>
          <a:p>
            <a:pPr algn="l" marL="468141" indent="-234071" lvl="1">
              <a:lnSpc>
                <a:spcPts val="3382"/>
              </a:lnSpc>
              <a:buFont typeface="Arial"/>
              <a:buChar char="•"/>
            </a:pPr>
            <a:r>
              <a:rPr lang="en-US" b="true" sz="2168">
                <a:solidFill>
                  <a:srgbClr val="000000"/>
                </a:solidFill>
                <a:latin typeface="Calibri (MS) Bold"/>
                <a:ea typeface="Calibri (MS) Bold"/>
                <a:cs typeface="Calibri (MS) Bold"/>
                <a:sym typeface="Calibri (MS) Bold"/>
              </a:rPr>
              <a:t>Script Python</a:t>
            </a:r>
            <a:r>
              <a:rPr lang="en-US" sz="2168">
                <a:solidFill>
                  <a:srgbClr val="000000"/>
                </a:solidFill>
                <a:latin typeface="Calibri (MS)"/>
                <a:ea typeface="Calibri (MS)"/>
                <a:cs typeface="Calibri (MS)"/>
                <a:sym typeface="Calibri (MS)"/>
              </a:rPr>
              <a:t>: Thu thập và phân tích phản hồi HTTP.</a:t>
            </a:r>
          </a:p>
          <a:p>
            <a:pPr algn="l">
              <a:lnSpc>
                <a:spcPts val="3382"/>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DAGsofRg0RI</dc:identifier>
  <dcterms:modified xsi:type="dcterms:W3CDTF">2011-08-01T06:04:30Z</dcterms:modified>
  <cp:revision>1</cp:revision>
  <dc:title>DACN.pptx</dc:title>
</cp:coreProperties>
</file>